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61" r:id="rId3"/>
    <p:sldId id="297" r:id="rId4"/>
    <p:sldId id="298" r:id="rId5"/>
    <p:sldId id="302" r:id="rId6"/>
    <p:sldId id="309" r:id="rId7"/>
    <p:sldId id="307" r:id="rId8"/>
    <p:sldId id="299" r:id="rId9"/>
    <p:sldId id="305" r:id="rId10"/>
    <p:sldId id="300" r:id="rId11"/>
    <p:sldId id="301" r:id="rId12"/>
    <p:sldId id="306" r:id="rId13"/>
    <p:sldId id="314" r:id="rId14"/>
    <p:sldId id="311" r:id="rId15"/>
    <p:sldId id="313" r:id="rId16"/>
    <p:sldId id="312" r:id="rId17"/>
    <p:sldId id="295" r:id="rId18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996633"/>
    <a:srgbClr val="FF9900"/>
    <a:srgbClr val="00FF00"/>
    <a:srgbClr val="FF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21" autoAdjust="0"/>
    <p:restoredTop sz="93800" autoAdjust="0"/>
  </p:normalViewPr>
  <p:slideViewPr>
    <p:cSldViewPr>
      <p:cViewPr varScale="1">
        <p:scale>
          <a:sx n="69" d="100"/>
          <a:sy n="69" d="100"/>
        </p:scale>
        <p:origin x="-2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31B4739F-54A8-414C-B528-7AA078782CFE}" type="datetimeFigureOut">
              <a:rPr lang="en-US" smtClean="0"/>
              <a:pPr/>
              <a:t>8/24/2009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E6A5EE2D-E554-42C6-88B0-9615F25F72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5EE2D-E554-42C6-88B0-9615F25F72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5EE2D-E554-42C6-88B0-9615F25F72C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5EE2D-E554-42C6-88B0-9615F25F72C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5EE2D-E554-42C6-88B0-9615F25F72C8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 hasCustomPrompt="1"/>
          </p:nvPr>
        </p:nvSpPr>
        <p:spPr>
          <a:xfrm>
            <a:off x="7616952" y="0"/>
            <a:ext cx="1527048" cy="5334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3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dirty="0" err="1" smtClean="0"/>
              <a:t>TecLine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7A2A8-837D-4393-944C-EA9898A0BFD4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CF354-53B8-4D72-A719-A230EB7556B2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DE4CE-827F-4CAD-9A79-6D804D0C6FB6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9683-DAD4-4DE8-8EA0-AD44F949BEF9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F97CD-3618-4621-B314-43544DE19426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2E6C1-603A-4EE1-96FD-F927B705FA18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09BA7-3272-4353-B8C8-704C3C58C291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99745-3FEA-4CCF-A4D1-459FEF6E6315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BB2E9-5CAF-4D74-86B5-1F3F1A2C73C6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F5FC1-ADF9-4B72-88DD-36AE4A6EE55C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43F0-BCC4-405B-ABD9-C2F774600498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60B536A-760C-487B-834F-4B0EB34DFE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B7AE028-979B-49F9-A4E3-096235EB6F80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60B536A-760C-487B-834F-4B0EB34DFE2C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hyperlink" Target="mailto:paulino@illinois.edu" TargetMode="External"/><Relationship Id="rId5" Type="http://schemas.openxmlformats.org/officeDocument/2006/relationships/hyperlink" Target="mailto:ivan@tecgraf.puc-rio.br" TargetMode="External"/><Relationship Id="rId4" Type="http://schemas.openxmlformats.org/officeDocument/2006/relationships/hyperlink" Target="mailto:anderson@tecgraf.puc-rio.br" TargetMode="External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51976" y="1188716"/>
            <a:ext cx="1905000" cy="685800"/>
          </a:xfrm>
        </p:spPr>
        <p:txBody>
          <a:bodyPr>
            <a:normAutofit/>
          </a:bodyPr>
          <a:lstStyle/>
          <a:p>
            <a:r>
              <a:rPr lang="pt-BR" sz="4000" dirty="0" smtClean="0">
                <a:solidFill>
                  <a:srgbClr val="FFFF00"/>
                </a:solidFill>
              </a:rPr>
              <a:t>NLS++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063492"/>
            <a:ext cx="6656832" cy="1106424"/>
          </a:xfrm>
        </p:spPr>
        <p:txBody>
          <a:bodyPr>
            <a:noAutofit/>
          </a:bodyPr>
          <a:lstStyle/>
          <a:p>
            <a:pPr algn="ctr">
              <a:spcBef>
                <a:spcPts val="300"/>
              </a:spcBef>
            </a:pP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Computational Program for Solving</a:t>
            </a:r>
            <a:r>
              <a:rPr 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28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on </a:t>
            </a:r>
            <a:r>
              <a:rPr lang="en-US" sz="28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inear </a:t>
            </a:r>
            <a:r>
              <a:rPr lang="en-US" sz="28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ystems of Equations</a:t>
            </a:r>
            <a:endParaRPr lang="en-US" sz="28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70544" y="5638800"/>
            <a:ext cx="990600" cy="771144"/>
            <a:chOff x="4572000" y="4181856"/>
            <a:chExt cx="990600" cy="771144"/>
          </a:xfrm>
        </p:grpSpPr>
        <p:grpSp>
          <p:nvGrpSpPr>
            <p:cNvPr id="17" name="Group 13"/>
            <p:cNvGrpSpPr/>
            <p:nvPr/>
          </p:nvGrpSpPr>
          <p:grpSpPr>
            <a:xfrm>
              <a:off x="4572000" y="4181856"/>
              <a:ext cx="990600" cy="771144"/>
              <a:chOff x="4572000" y="4181856"/>
              <a:chExt cx="990600" cy="771144"/>
            </a:xfrm>
          </p:grpSpPr>
          <p:sp>
            <p:nvSpPr>
              <p:cNvPr id="19" name="Rectangle 18"/>
              <p:cNvSpPr/>
              <p:nvPr/>
            </p:nvSpPr>
            <p:spPr bwMode="auto">
              <a:xfrm>
                <a:off x="4572000" y="4191000"/>
                <a:ext cx="990600" cy="762000"/>
              </a:xfrm>
              <a:prstGeom prst="rect">
                <a:avLst/>
              </a:prstGeom>
              <a:solidFill>
                <a:srgbClr val="FFFFFF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333399"/>
                  </a:buClr>
                  <a:buSzTx/>
                  <a:buFont typeface="Wingdings" pitchFamily="2" charset="2"/>
                  <a:buBlip>
                    <a:blip r:embed="rId4"/>
                  </a:buBlip>
                  <a:tabLst/>
                  <a:defRPr/>
                </a:pPr>
                <a:endParaRPr kumimoji="0" 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 bwMode="auto">
              <a:xfrm>
                <a:off x="4572000" y="4181856"/>
                <a:ext cx="990600" cy="762000"/>
              </a:xfrm>
              <a:prstGeom prst="rect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333399"/>
                  </a:buClr>
                  <a:buSzTx/>
                  <a:buFont typeface="Wingdings" pitchFamily="2" charset="2"/>
                  <a:buBlip>
                    <a:blip r:embed="rId4"/>
                  </a:buBlip>
                  <a:tabLst/>
                  <a:defRPr/>
                </a:pPr>
                <a:endParaRPr kumimoji="0" 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</p:grpSp>
        <p:graphicFrame>
          <p:nvGraphicFramePr>
            <p:cNvPr id="18" name="Object 2"/>
            <p:cNvGraphicFramePr>
              <a:graphicFrameLocks noChangeAspect="1"/>
            </p:cNvGraphicFramePr>
            <p:nvPr/>
          </p:nvGraphicFramePr>
          <p:xfrm>
            <a:off x="4623816" y="4255008"/>
            <a:ext cx="885825" cy="660400"/>
          </p:xfrm>
          <a:graphic>
            <a:graphicData uri="http://schemas.openxmlformats.org/presentationml/2006/ole">
              <p:oleObj spid="_x0000_s1031" name="CorelDRAW" r:id="rId5" imgW="1736280" imgH="1293120" progId="">
                <p:embed/>
              </p:oleObj>
            </a:graphicData>
          </a:graphic>
        </p:graphicFrame>
      </p:grpSp>
      <p:sp>
        <p:nvSpPr>
          <p:cNvPr id="22" name="TextBox 21"/>
          <p:cNvSpPr txBox="1"/>
          <p:nvPr/>
        </p:nvSpPr>
        <p:spPr>
          <a:xfrm>
            <a:off x="2895600" y="6305490"/>
            <a:ext cx="344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Rio de Janeiro, August </a:t>
            </a: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24, </a:t>
            </a: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2009</a:t>
            </a:r>
            <a:endParaRPr lang="en-US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51888" y="4041648"/>
            <a:ext cx="18245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Developed by:</a:t>
            </a:r>
            <a:endParaRPr lang="en-US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67200" y="4050792"/>
            <a:ext cx="23265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Anderson Pereira</a:t>
            </a:r>
          </a:p>
          <a:p>
            <a:pPr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Ivan Menezes</a:t>
            </a:r>
          </a:p>
          <a:p>
            <a:pPr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Glaucio Paulino</a:t>
            </a:r>
            <a:endParaRPr lang="en-US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8" descr="그림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25970" y="5486400"/>
            <a:ext cx="734661" cy="953073"/>
          </a:xfrm>
          <a:prstGeom prst="rect">
            <a:avLst/>
          </a:prstGeom>
          <a:noFill/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1524000" y="747932"/>
            <a:ext cx="6096000" cy="53340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“Model” File (Example 2)</a:t>
            </a:r>
            <a:endParaRPr lang="en-US" sz="3600" dirty="0">
              <a:solidFill>
                <a:srgbClr val="FFFF00"/>
              </a:solidFill>
              <a:effectLst/>
            </a:endParaRPr>
          </a:p>
        </p:txBody>
      </p:sp>
      <p:grpSp>
        <p:nvGrpSpPr>
          <p:cNvPr id="78" name="Group 77"/>
          <p:cNvGrpSpPr/>
          <p:nvPr/>
        </p:nvGrpSpPr>
        <p:grpSpPr>
          <a:xfrm>
            <a:off x="3233928" y="1379808"/>
            <a:ext cx="5181600" cy="5334000"/>
            <a:chOff x="3804140" y="1379808"/>
            <a:chExt cx="5181600" cy="5334000"/>
          </a:xfrm>
        </p:grpSpPr>
        <p:sp>
          <p:nvSpPr>
            <p:cNvPr id="29" name="Rectangle 28"/>
            <p:cNvSpPr/>
            <p:nvPr/>
          </p:nvSpPr>
          <p:spPr>
            <a:xfrm>
              <a:off x="3804140" y="1379808"/>
              <a:ext cx="5181600" cy="5334000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6699740" y="1584962"/>
              <a:ext cx="2209800" cy="50783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'</a:t>
              </a:r>
              <a:r>
                <a:rPr lang="en-US" dirty="0" err="1" smtClean="0">
                  <a:solidFill>
                    <a:schemeClr val="bg1"/>
                  </a:solidFill>
                </a:rPr>
                <a:t>plane_frame</a:t>
              </a:r>
              <a:r>
                <a:rPr lang="en-US" dirty="0" smtClean="0">
                  <a:solidFill>
                    <a:schemeClr val="bg1"/>
                  </a:solidFill>
                </a:rPr>
                <a:t>'</a:t>
              </a:r>
            </a:p>
            <a:p>
              <a:r>
                <a:rPr lang="en-US" dirty="0" smtClean="0">
                  <a:solidFill>
                    <a:schemeClr val="bg1"/>
                  </a:solidFill>
                </a:rPr>
                <a:t> 4</a:t>
              </a:r>
            </a:p>
            <a:p>
              <a:r>
                <a:rPr lang="en-US" dirty="0" smtClean="0">
                  <a:solidFill>
                    <a:schemeClr val="bg1"/>
                  </a:solidFill>
                </a:rPr>
                <a:t>    0      0</a:t>
              </a:r>
            </a:p>
            <a:p>
              <a:r>
                <a:rPr lang="en-US" dirty="0" smtClean="0">
                  <a:solidFill>
                    <a:schemeClr val="bg1"/>
                  </a:solidFill>
                </a:rPr>
                <a:t>    0   120</a:t>
              </a:r>
            </a:p>
            <a:p>
              <a:r>
                <a:rPr lang="en-US" dirty="0" smtClean="0">
                  <a:solidFill>
                    <a:schemeClr val="bg1"/>
                  </a:solidFill>
                </a:rPr>
                <a:t>  24   120</a:t>
              </a:r>
            </a:p>
            <a:p>
              <a:r>
                <a:rPr lang="en-US" dirty="0" smtClean="0">
                  <a:solidFill>
                    <a:schemeClr val="bg1"/>
                  </a:solidFill>
                </a:rPr>
                <a:t> 120   120</a:t>
              </a:r>
            </a:p>
            <a:p>
              <a:r>
                <a:rPr lang="en-US" dirty="0" smtClean="0">
                  <a:solidFill>
                    <a:schemeClr val="bg1"/>
                  </a:solidFill>
                </a:rPr>
                <a:t>2</a:t>
              </a:r>
            </a:p>
            <a:p>
              <a:r>
                <a:rPr lang="en-US" dirty="0" smtClean="0">
                  <a:solidFill>
                    <a:schemeClr val="bg1"/>
                  </a:solidFill>
                </a:rPr>
                <a:t>0    1  1  1</a:t>
              </a:r>
            </a:p>
            <a:p>
              <a:pPr marL="342900" indent="-342900"/>
              <a:r>
                <a:rPr lang="en-US" dirty="0" smtClean="0">
                  <a:solidFill>
                    <a:schemeClr val="bg1"/>
                  </a:solidFill>
                </a:rPr>
                <a:t>3    1  1  1</a:t>
              </a:r>
            </a:p>
            <a:p>
              <a:pPr marL="342900" indent="-342900"/>
              <a:r>
                <a:rPr lang="en-US" dirty="0" smtClean="0">
                  <a:solidFill>
                    <a:schemeClr val="bg1"/>
                  </a:solidFill>
                </a:rPr>
                <a:t>1</a:t>
              </a:r>
            </a:p>
            <a:p>
              <a:pPr marL="342900" indent="-342900"/>
              <a:r>
                <a:rPr lang="en-US" dirty="0" smtClean="0">
                  <a:solidFill>
                    <a:schemeClr val="bg1"/>
                  </a:solidFill>
                </a:rPr>
                <a:t>2</a:t>
              </a:r>
              <a:r>
                <a:rPr lang="en-US" smtClean="0">
                  <a:solidFill>
                    <a:schemeClr val="bg1"/>
                  </a:solidFill>
                </a:rPr>
                <a:t>    </a:t>
              </a:r>
              <a:r>
                <a:rPr lang="en-US" dirty="0" smtClean="0">
                  <a:solidFill>
                    <a:schemeClr val="bg1"/>
                  </a:solidFill>
                </a:rPr>
                <a:t>0    1    0</a:t>
              </a:r>
            </a:p>
            <a:p>
              <a:pPr marL="342900" indent="-342900"/>
              <a:r>
                <a:rPr lang="en-US" dirty="0" smtClean="0">
                  <a:solidFill>
                    <a:schemeClr val="bg1"/>
                  </a:solidFill>
                </a:rPr>
                <a:t>3</a:t>
              </a:r>
            </a:p>
            <a:p>
              <a:pPr marL="342900" indent="-342900"/>
              <a:r>
                <a:rPr lang="en-US" dirty="0" smtClean="0">
                  <a:solidFill>
                    <a:schemeClr val="bg1"/>
                  </a:solidFill>
                </a:rPr>
                <a:t>0  1  4320  2160  1440</a:t>
              </a:r>
            </a:p>
            <a:p>
              <a:pPr marL="342900" indent="-342900"/>
              <a:r>
                <a:rPr lang="en-US" dirty="0" smtClean="0">
                  <a:solidFill>
                    <a:schemeClr val="bg1"/>
                  </a:solidFill>
                </a:rPr>
                <a:t>1  2  4320  2160  1440</a:t>
              </a:r>
            </a:p>
            <a:p>
              <a:pPr marL="342900" indent="-342900"/>
              <a:r>
                <a:rPr lang="en-US" dirty="0" smtClean="0">
                  <a:solidFill>
                    <a:schemeClr val="bg1"/>
                  </a:solidFill>
                </a:rPr>
                <a:t>2  3  4320  2160  1440</a:t>
              </a:r>
            </a:p>
            <a:p>
              <a:pPr marL="342900" indent="-342900"/>
              <a:r>
                <a:rPr lang="en-US" dirty="0" smtClean="0">
                  <a:solidFill>
                    <a:schemeClr val="bg1"/>
                  </a:solidFill>
                </a:rPr>
                <a:t>2</a:t>
              </a:r>
            </a:p>
            <a:p>
              <a:pPr marL="342900" indent="-342900"/>
              <a:r>
                <a:rPr lang="en-US" dirty="0" smtClean="0">
                  <a:solidFill>
                    <a:schemeClr val="bg1"/>
                  </a:solidFill>
                </a:rPr>
                <a:t>2  0</a:t>
              </a:r>
            </a:p>
            <a:p>
              <a:pPr marL="342900" indent="-342900"/>
              <a:r>
                <a:rPr lang="en-US" dirty="0" smtClean="0">
                  <a:solidFill>
                    <a:schemeClr val="bg1"/>
                  </a:solidFill>
                </a:rPr>
                <a:t>2  1</a:t>
              </a:r>
            </a:p>
          </p:txBody>
        </p:sp>
        <p:sp>
          <p:nvSpPr>
            <p:cNvPr id="9" name="Left Brace 8"/>
            <p:cNvSpPr/>
            <p:nvPr/>
          </p:nvSpPr>
          <p:spPr>
            <a:xfrm>
              <a:off x="6513344" y="2044510"/>
              <a:ext cx="228600" cy="1166446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108940" y="1584962"/>
              <a:ext cx="13045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model type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Left Brace 13"/>
            <p:cNvSpPr/>
            <p:nvPr/>
          </p:nvSpPr>
          <p:spPr>
            <a:xfrm>
              <a:off x="6527412" y="3379766"/>
              <a:ext cx="228600" cy="709246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Left Brace 16"/>
            <p:cNvSpPr/>
            <p:nvPr/>
          </p:nvSpPr>
          <p:spPr>
            <a:xfrm>
              <a:off x="6513344" y="4212112"/>
              <a:ext cx="228600" cy="466130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>
              <a:off x="5508676" y="1788944"/>
              <a:ext cx="1143000" cy="1588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Left Brace 35"/>
            <p:cNvSpPr/>
            <p:nvPr/>
          </p:nvSpPr>
          <p:spPr>
            <a:xfrm>
              <a:off x="6569616" y="4771294"/>
              <a:ext cx="186396" cy="1014046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" name="Left Brace 36"/>
            <p:cNvSpPr/>
            <p:nvPr/>
          </p:nvSpPr>
          <p:spPr>
            <a:xfrm>
              <a:off x="6533272" y="5852162"/>
              <a:ext cx="228600" cy="709246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3956540" y="2291473"/>
              <a:ext cx="1295400" cy="688535"/>
              <a:chOff x="4038600" y="2207065"/>
              <a:chExt cx="1295400" cy="68853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4052668" y="2207065"/>
                <a:ext cx="121860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</a:rPr>
                  <a:t># of nodes</a:t>
                </a:r>
              </a:p>
              <a:p>
                <a:r>
                  <a:rPr lang="en-US" dirty="0" err="1" smtClean="0">
                    <a:solidFill>
                      <a:schemeClr val="bg1"/>
                    </a:solidFill>
                  </a:rPr>
                  <a:t>c</a:t>
                </a:r>
                <a:r>
                  <a:rPr lang="en-US" baseline="-25000" dirty="0" err="1" smtClean="0">
                    <a:solidFill>
                      <a:schemeClr val="bg1"/>
                    </a:solidFill>
                  </a:rPr>
                  <a:t>x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  c</a:t>
                </a:r>
                <a:r>
                  <a:rPr lang="en-US" baseline="-25000" dirty="0" smtClean="0">
                    <a:solidFill>
                      <a:schemeClr val="bg1"/>
                    </a:solidFill>
                  </a:rPr>
                  <a:t>y</a:t>
                </a:r>
                <a:endParaRPr lang="en-US" baseline="-25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4038600" y="2209800"/>
                <a:ext cx="1295400" cy="6858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3954568" y="3403150"/>
              <a:ext cx="19955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# of  bound. cond.</a:t>
              </a:r>
            </a:p>
            <a:p>
              <a:r>
                <a:rPr lang="pt-BR" dirty="0" smtClean="0">
                  <a:solidFill>
                    <a:schemeClr val="bg1"/>
                  </a:solidFill>
                </a:rPr>
                <a:t>node  d</a:t>
              </a:r>
              <a:r>
                <a:rPr lang="pt-BR" baseline="-25000" dirty="0" smtClean="0">
                  <a:solidFill>
                    <a:schemeClr val="bg1"/>
                  </a:solidFill>
                </a:rPr>
                <a:t>x</a:t>
              </a:r>
              <a:r>
                <a:rPr lang="pt-BR" dirty="0" smtClean="0">
                  <a:solidFill>
                    <a:schemeClr val="bg1"/>
                  </a:solidFill>
                </a:rPr>
                <a:t>  d</a:t>
              </a:r>
              <a:r>
                <a:rPr lang="pt-BR" baseline="-25000" dirty="0" smtClean="0">
                  <a:solidFill>
                    <a:schemeClr val="bg1"/>
                  </a:solidFill>
                </a:rPr>
                <a:t>y</a:t>
              </a:r>
              <a:r>
                <a:rPr lang="pt-BR" dirty="0" smtClean="0">
                  <a:solidFill>
                    <a:schemeClr val="bg1"/>
                  </a:solidFill>
                </a:rPr>
                <a:t>  r</a:t>
              </a:r>
              <a:r>
                <a:rPr lang="pt-BR" baseline="-25000" dirty="0" smtClean="0">
                  <a:solidFill>
                    <a:schemeClr val="bg1"/>
                  </a:solidFill>
                </a:rPr>
                <a:t>z</a:t>
              </a:r>
              <a:endParaRPr lang="en-US" baseline="-25000" dirty="0">
                <a:solidFill>
                  <a:schemeClr val="bg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955140" y="3389082"/>
              <a:ext cx="1980627" cy="6858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3954192" y="4123008"/>
              <a:ext cx="1662332" cy="685800"/>
              <a:chOff x="4052668" y="4038600"/>
              <a:chExt cx="1662332" cy="685800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4086664" y="4058528"/>
                <a:ext cx="159165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</a:rPr>
                  <a:t># of loads</a:t>
                </a:r>
              </a:p>
              <a:p>
                <a:r>
                  <a:rPr lang="pt-BR" dirty="0" smtClean="0">
                    <a:solidFill>
                      <a:schemeClr val="bg1"/>
                    </a:solidFill>
                  </a:rPr>
                  <a:t>node  f</a:t>
                </a:r>
                <a:r>
                  <a:rPr lang="pt-BR" baseline="-25000" dirty="0" smtClean="0">
                    <a:solidFill>
                      <a:schemeClr val="bg1"/>
                    </a:solidFill>
                  </a:rPr>
                  <a:t>x</a:t>
                </a:r>
                <a:r>
                  <a:rPr lang="pt-BR" dirty="0" smtClean="0">
                    <a:solidFill>
                      <a:schemeClr val="bg1"/>
                    </a:solidFill>
                  </a:rPr>
                  <a:t>  f</a:t>
                </a:r>
                <a:r>
                  <a:rPr lang="pt-BR" baseline="-25000" dirty="0" smtClean="0">
                    <a:solidFill>
                      <a:schemeClr val="bg1"/>
                    </a:solidFill>
                  </a:rPr>
                  <a:t>y</a:t>
                </a:r>
                <a:r>
                  <a:rPr lang="pt-BR" dirty="0" smtClean="0">
                    <a:solidFill>
                      <a:schemeClr val="bg1"/>
                    </a:solidFill>
                  </a:rPr>
                  <a:t>  m</a:t>
                </a:r>
                <a:r>
                  <a:rPr lang="pt-BR" baseline="-25000" dirty="0" smtClean="0">
                    <a:solidFill>
                      <a:schemeClr val="bg1"/>
                    </a:solidFill>
                  </a:rPr>
                  <a:t>z</a:t>
                </a:r>
                <a:endParaRPr lang="en-US" baseline="-25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4052668" y="4038600"/>
                <a:ext cx="1662332" cy="6858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3950680" y="4947140"/>
              <a:ext cx="2534528" cy="685800"/>
              <a:chOff x="3866272" y="4862732"/>
              <a:chExt cx="2534528" cy="685800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3886200" y="4876800"/>
                <a:ext cx="2514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</a:rPr>
                  <a:t># of elements</a:t>
                </a:r>
              </a:p>
              <a:p>
                <a:r>
                  <a:rPr lang="en-US" dirty="0" smtClean="0">
                    <a:solidFill>
                      <a:schemeClr val="bg1"/>
                    </a:solidFill>
                  </a:rPr>
                  <a:t>node</a:t>
                </a:r>
                <a:r>
                  <a:rPr lang="en-US" baseline="-25000" dirty="0" smtClean="0">
                    <a:solidFill>
                      <a:schemeClr val="bg1"/>
                    </a:solidFill>
                  </a:rPr>
                  <a:t>1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  node</a:t>
                </a:r>
                <a:r>
                  <a:rPr lang="en-US" baseline="-25000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  EA GA EI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3866272" y="4862732"/>
                <a:ext cx="2534528" cy="6858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3922544" y="5875608"/>
              <a:ext cx="1981200" cy="685800"/>
              <a:chOff x="3733800" y="5715000"/>
              <a:chExt cx="1981200" cy="685800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3733800" y="5715000"/>
                <a:ext cx="19812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</a:rPr>
                  <a:t># of disp. curves</a:t>
                </a:r>
              </a:p>
              <a:p>
                <a:r>
                  <a:rPr lang="en-US" dirty="0" smtClean="0">
                    <a:solidFill>
                      <a:schemeClr val="bg1"/>
                    </a:solidFill>
                  </a:rPr>
                  <a:t>node  </a:t>
                </a:r>
                <a:r>
                  <a:rPr lang="en-US" dirty="0" err="1" smtClean="0">
                    <a:solidFill>
                      <a:schemeClr val="bg1"/>
                    </a:solidFill>
                  </a:rPr>
                  <a:t>d.o.f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.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3761936" y="5715000"/>
                <a:ext cx="1800664" cy="6858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9" name="Straight Arrow Connector 48"/>
            <p:cNvCxnSpPr/>
            <p:nvPr/>
          </p:nvCxnSpPr>
          <p:spPr>
            <a:xfrm flipV="1">
              <a:off x="5584875" y="2628732"/>
              <a:ext cx="829993" cy="1928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flipV="1">
              <a:off x="6095999" y="3742009"/>
              <a:ext cx="369891" cy="2677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/>
            <p:nvPr/>
          </p:nvCxnSpPr>
          <p:spPr>
            <a:xfrm flipV="1">
              <a:off x="5813476" y="4441876"/>
              <a:ext cx="546294" cy="4273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 flipV="1">
              <a:off x="5889676" y="6208544"/>
              <a:ext cx="546294" cy="4273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Group 115"/>
          <p:cNvGrpSpPr/>
          <p:nvPr/>
        </p:nvGrpSpPr>
        <p:grpSpPr>
          <a:xfrm>
            <a:off x="304800" y="2667000"/>
            <a:ext cx="2586037" cy="2634080"/>
            <a:chOff x="609600" y="3267074"/>
            <a:chExt cx="2586037" cy="2634080"/>
          </a:xfrm>
        </p:grpSpPr>
        <p:cxnSp>
          <p:nvCxnSpPr>
            <p:cNvPr id="56" name="Straight Connector 55"/>
            <p:cNvCxnSpPr/>
            <p:nvPr/>
          </p:nvCxnSpPr>
          <p:spPr>
            <a:xfrm rot="5400000" flipH="1" flipV="1">
              <a:off x="76200" y="4852560"/>
              <a:ext cx="1828800" cy="0"/>
            </a:xfrm>
            <a:prstGeom prst="line">
              <a:avLst/>
            </a:prstGeom>
            <a:ln w="317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 flipV="1">
              <a:off x="990600" y="3938160"/>
              <a:ext cx="1828800" cy="0"/>
            </a:xfrm>
            <a:prstGeom prst="line">
              <a:avLst/>
            </a:prstGeom>
            <a:ln w="317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58"/>
            <p:cNvSpPr/>
            <p:nvPr/>
          </p:nvSpPr>
          <p:spPr>
            <a:xfrm>
              <a:off x="1412557" y="3886200"/>
              <a:ext cx="116206" cy="10745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cxnSp>
          <p:nvCxnSpPr>
            <p:cNvPr id="69" name="Straight Arrow Connector 68"/>
            <p:cNvCxnSpPr/>
            <p:nvPr/>
          </p:nvCxnSpPr>
          <p:spPr>
            <a:xfrm rot="5400000">
              <a:off x="1281540" y="3682389"/>
              <a:ext cx="3810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Oval 81"/>
            <p:cNvSpPr/>
            <p:nvPr/>
          </p:nvSpPr>
          <p:spPr>
            <a:xfrm>
              <a:off x="936305" y="3890955"/>
              <a:ext cx="116206" cy="10745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83" name="Oval 82"/>
            <p:cNvSpPr/>
            <p:nvPr/>
          </p:nvSpPr>
          <p:spPr>
            <a:xfrm>
              <a:off x="933452" y="5705474"/>
              <a:ext cx="116206" cy="10745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84" name="Oval 83"/>
            <p:cNvSpPr/>
            <p:nvPr/>
          </p:nvSpPr>
          <p:spPr>
            <a:xfrm>
              <a:off x="2738437" y="3886200"/>
              <a:ext cx="116206" cy="10745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96" name="Group 95"/>
            <p:cNvGrpSpPr/>
            <p:nvPr/>
          </p:nvGrpSpPr>
          <p:grpSpPr>
            <a:xfrm>
              <a:off x="2917997" y="3728249"/>
              <a:ext cx="277640" cy="338929"/>
              <a:chOff x="2590800" y="3504406"/>
              <a:chExt cx="277640" cy="338929"/>
            </a:xfrm>
          </p:grpSpPr>
          <p:sp>
            <p:nvSpPr>
              <p:cNvPr id="68" name="TextBox 67"/>
              <p:cNvSpPr txBox="1"/>
              <p:nvPr/>
            </p:nvSpPr>
            <p:spPr>
              <a:xfrm>
                <a:off x="2590800" y="3504406"/>
                <a:ext cx="27764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3</a:t>
                </a:r>
                <a:endParaRPr lang="en-US" sz="1600" dirty="0"/>
              </a:p>
            </p:txBody>
          </p:sp>
          <p:sp>
            <p:nvSpPr>
              <p:cNvPr id="88" name="Oval 87"/>
              <p:cNvSpPr/>
              <p:nvPr/>
            </p:nvSpPr>
            <p:spPr>
              <a:xfrm>
                <a:off x="2595563" y="3586161"/>
                <a:ext cx="247650" cy="25717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8" name="Group 97"/>
            <p:cNvGrpSpPr/>
            <p:nvPr/>
          </p:nvGrpSpPr>
          <p:grpSpPr>
            <a:xfrm>
              <a:off x="1104585" y="3576795"/>
              <a:ext cx="248786" cy="338554"/>
              <a:chOff x="1033140" y="3576795"/>
              <a:chExt cx="248786" cy="338554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1033140" y="3576795"/>
                <a:ext cx="24878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600" dirty="0" smtClean="0"/>
                  <a:t>1</a:t>
                </a:r>
                <a:endParaRPr lang="en-US" sz="1600" dirty="0"/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1042985" y="3648074"/>
                <a:ext cx="228600" cy="228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7" name="Group 96"/>
            <p:cNvGrpSpPr/>
            <p:nvPr/>
          </p:nvGrpSpPr>
          <p:grpSpPr>
            <a:xfrm>
              <a:off x="1347769" y="3986199"/>
              <a:ext cx="284052" cy="338554"/>
              <a:chOff x="1524000" y="4267200"/>
              <a:chExt cx="284052" cy="338554"/>
            </a:xfrm>
          </p:grpSpPr>
          <p:sp>
            <p:nvSpPr>
              <p:cNvPr id="67" name="TextBox 66"/>
              <p:cNvSpPr txBox="1"/>
              <p:nvPr/>
            </p:nvSpPr>
            <p:spPr>
              <a:xfrm>
                <a:off x="1524000" y="4267200"/>
                <a:ext cx="28405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2</a:t>
                </a:r>
                <a:endParaRPr lang="en-US" sz="1600" dirty="0"/>
              </a:p>
            </p:txBody>
          </p:sp>
          <p:sp>
            <p:nvSpPr>
              <p:cNvPr id="90" name="Oval 89"/>
              <p:cNvSpPr/>
              <p:nvPr/>
            </p:nvSpPr>
            <p:spPr>
              <a:xfrm>
                <a:off x="1528763" y="4329111"/>
                <a:ext cx="247650" cy="25717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9" name="Group 98"/>
            <p:cNvGrpSpPr/>
            <p:nvPr/>
          </p:nvGrpSpPr>
          <p:grpSpPr>
            <a:xfrm>
              <a:off x="633431" y="3742901"/>
              <a:ext cx="258304" cy="338554"/>
              <a:chOff x="523882" y="3709560"/>
              <a:chExt cx="258304" cy="338554"/>
            </a:xfrm>
          </p:grpSpPr>
          <p:sp>
            <p:nvSpPr>
              <p:cNvPr id="66" name="TextBox 65"/>
              <p:cNvSpPr txBox="1"/>
              <p:nvPr/>
            </p:nvSpPr>
            <p:spPr>
              <a:xfrm>
                <a:off x="533400" y="3709560"/>
                <a:ext cx="24878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600" dirty="0" smtClean="0"/>
                  <a:t>1</a:t>
                </a:r>
                <a:endParaRPr lang="en-US" sz="1600" dirty="0"/>
              </a:p>
            </p:txBody>
          </p:sp>
          <p:sp>
            <p:nvSpPr>
              <p:cNvPr id="91" name="Oval 90"/>
              <p:cNvSpPr/>
              <p:nvPr/>
            </p:nvSpPr>
            <p:spPr>
              <a:xfrm>
                <a:off x="523882" y="3776663"/>
                <a:ext cx="247650" cy="25717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1" name="Group 100"/>
            <p:cNvGrpSpPr/>
            <p:nvPr/>
          </p:nvGrpSpPr>
          <p:grpSpPr>
            <a:xfrm>
              <a:off x="609600" y="5562600"/>
              <a:ext cx="295274" cy="338554"/>
              <a:chOff x="609600" y="5562600"/>
              <a:chExt cx="295274" cy="338554"/>
            </a:xfrm>
          </p:grpSpPr>
          <p:sp>
            <p:nvSpPr>
              <p:cNvPr id="65" name="TextBox 64"/>
              <p:cNvSpPr txBox="1"/>
              <p:nvPr/>
            </p:nvSpPr>
            <p:spPr>
              <a:xfrm>
                <a:off x="609600" y="5562600"/>
                <a:ext cx="295274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pt-BR" sz="1600" dirty="0" smtClean="0"/>
                  <a:t>0</a:t>
                </a:r>
                <a:endParaRPr lang="en-US" sz="1600" dirty="0"/>
              </a:p>
            </p:txBody>
          </p:sp>
          <p:sp>
            <p:nvSpPr>
              <p:cNvPr id="92" name="Oval 91"/>
              <p:cNvSpPr/>
              <p:nvPr/>
            </p:nvSpPr>
            <p:spPr>
              <a:xfrm>
                <a:off x="628652" y="5629274"/>
                <a:ext cx="247650" cy="25717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5" name="Group 94"/>
            <p:cNvGrpSpPr/>
            <p:nvPr/>
          </p:nvGrpSpPr>
          <p:grpSpPr>
            <a:xfrm>
              <a:off x="1990734" y="3576795"/>
              <a:ext cx="284052" cy="338554"/>
              <a:chOff x="1905000" y="3576795"/>
              <a:chExt cx="284052" cy="338554"/>
            </a:xfrm>
          </p:grpSpPr>
          <p:sp>
            <p:nvSpPr>
              <p:cNvPr id="64" name="TextBox 63"/>
              <p:cNvSpPr txBox="1"/>
              <p:nvPr/>
            </p:nvSpPr>
            <p:spPr>
              <a:xfrm>
                <a:off x="1905000" y="3576795"/>
                <a:ext cx="28405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600" dirty="0" smtClean="0"/>
                  <a:t>2</a:t>
                </a:r>
                <a:endParaRPr lang="en-US" sz="1600" dirty="0"/>
              </a:p>
            </p:txBody>
          </p:sp>
          <p:sp>
            <p:nvSpPr>
              <p:cNvPr id="93" name="Rectangle 92"/>
              <p:cNvSpPr/>
              <p:nvPr/>
            </p:nvSpPr>
            <p:spPr>
              <a:xfrm>
                <a:off x="1928815" y="3657600"/>
                <a:ext cx="228600" cy="228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0" name="Group 99"/>
            <p:cNvGrpSpPr/>
            <p:nvPr/>
          </p:nvGrpSpPr>
          <p:grpSpPr>
            <a:xfrm>
              <a:off x="609600" y="4623960"/>
              <a:ext cx="295274" cy="338554"/>
              <a:chOff x="609600" y="4623960"/>
              <a:chExt cx="295274" cy="338554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609600" y="4623960"/>
                <a:ext cx="29527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600" dirty="0" smtClean="0"/>
                  <a:t>0</a:t>
                </a:r>
                <a:endParaRPr lang="en-US" sz="1600" dirty="0"/>
              </a:p>
            </p:txBody>
          </p:sp>
          <p:sp>
            <p:nvSpPr>
              <p:cNvPr id="94" name="Rectangle 93"/>
              <p:cNvSpPr/>
              <p:nvPr/>
            </p:nvSpPr>
            <p:spPr>
              <a:xfrm>
                <a:off x="642933" y="4700585"/>
                <a:ext cx="228600" cy="228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2" name="TextBox 101"/>
            <p:cNvSpPr txBox="1"/>
            <p:nvPr/>
          </p:nvSpPr>
          <p:spPr>
            <a:xfrm>
              <a:off x="1443029" y="3267074"/>
              <a:ext cx="319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/>
                <a:t>P</a:t>
              </a:r>
              <a:endParaRPr lang="en-US" dirty="0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536491" y="5618488"/>
            <a:ext cx="1282909" cy="669536"/>
            <a:chOff x="1688659" y="5881914"/>
            <a:chExt cx="1282909" cy="669536"/>
          </a:xfrm>
        </p:grpSpPr>
        <p:sp>
          <p:nvSpPr>
            <p:cNvPr id="107" name="Oval 106"/>
            <p:cNvSpPr/>
            <p:nvPr/>
          </p:nvSpPr>
          <p:spPr>
            <a:xfrm>
              <a:off x="1688659" y="5936342"/>
              <a:ext cx="183684" cy="18233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1690914" y="6284686"/>
              <a:ext cx="164415" cy="1818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2044711" y="5881914"/>
              <a:ext cx="6609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600" dirty="0" smtClean="0"/>
                <a:t>Node</a:t>
              </a:r>
              <a:endParaRPr lang="en-US" sz="1600" dirty="0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2044711" y="6212896"/>
              <a:ext cx="9268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600" dirty="0" smtClean="0"/>
                <a:t>Element</a:t>
              </a:r>
              <a:endParaRPr lang="en-US" sz="1600" dirty="0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533400" y="1701804"/>
            <a:ext cx="1981200" cy="812018"/>
            <a:chOff x="838200" y="1905000"/>
            <a:chExt cx="1981200" cy="812018"/>
          </a:xfrm>
        </p:grpSpPr>
        <p:sp>
          <p:nvSpPr>
            <p:cNvPr id="114" name="TextBox 113"/>
            <p:cNvSpPr txBox="1"/>
            <p:nvPr/>
          </p:nvSpPr>
          <p:spPr>
            <a:xfrm>
              <a:off x="1066800" y="1905000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Lee Frame</a:t>
              </a: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838200" y="2347686"/>
              <a:ext cx="1981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(modbeam2.cpp)</a:t>
              </a: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10646" y="5486400"/>
            <a:ext cx="679954" cy="765870"/>
            <a:chOff x="292608" y="5273040"/>
            <a:chExt cx="679954" cy="765870"/>
          </a:xfrm>
        </p:grpSpPr>
        <p:cxnSp>
          <p:nvCxnSpPr>
            <p:cNvPr id="73" name="Straight Arrow Connector 72"/>
            <p:cNvCxnSpPr/>
            <p:nvPr/>
          </p:nvCxnSpPr>
          <p:spPr>
            <a:xfrm rot="5400000" flipH="1" flipV="1">
              <a:off x="0" y="5715000"/>
              <a:ext cx="60960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/>
            <p:nvPr/>
          </p:nvCxnSpPr>
          <p:spPr>
            <a:xfrm rot="10800000" flipH="1" flipV="1">
              <a:off x="292608" y="6018212"/>
              <a:ext cx="60960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664464" y="5638800"/>
              <a:ext cx="3080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dirty="0" smtClean="0"/>
                <a:t>x</a:t>
              </a:r>
              <a:endParaRPr lang="en-US" sz="2000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92608" y="5273040"/>
              <a:ext cx="3080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dirty="0" smtClean="0"/>
                <a:t>y</a:t>
              </a:r>
              <a:endParaRPr lang="en-US" sz="2000" dirty="0"/>
            </a:p>
          </p:txBody>
        </p:sp>
      </p:grpSp>
      <p:sp>
        <p:nvSpPr>
          <p:cNvPr id="79" name="Slide Number Placeholder 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1524000" y="747932"/>
            <a:ext cx="6096000" cy="53340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“Model” File (Example 3)</a:t>
            </a:r>
            <a:endParaRPr lang="en-US" sz="3600" dirty="0">
              <a:solidFill>
                <a:srgbClr val="FFFF00"/>
              </a:solidFill>
              <a:effectLst/>
            </a:endParaRPr>
          </a:p>
        </p:txBody>
      </p:sp>
      <p:grpSp>
        <p:nvGrpSpPr>
          <p:cNvPr id="6" name="Group 115"/>
          <p:cNvGrpSpPr/>
          <p:nvPr/>
        </p:nvGrpSpPr>
        <p:grpSpPr>
          <a:xfrm>
            <a:off x="143256" y="2667000"/>
            <a:ext cx="2586037" cy="2634080"/>
            <a:chOff x="609600" y="3267074"/>
            <a:chExt cx="2586037" cy="2634080"/>
          </a:xfrm>
        </p:grpSpPr>
        <p:cxnSp>
          <p:nvCxnSpPr>
            <p:cNvPr id="56" name="Straight Connector 55"/>
            <p:cNvCxnSpPr/>
            <p:nvPr/>
          </p:nvCxnSpPr>
          <p:spPr>
            <a:xfrm rot="5400000" flipH="1" flipV="1">
              <a:off x="76200" y="4852560"/>
              <a:ext cx="1828800" cy="0"/>
            </a:xfrm>
            <a:prstGeom prst="line">
              <a:avLst/>
            </a:prstGeom>
            <a:ln w="317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 flipV="1">
              <a:off x="990600" y="3938160"/>
              <a:ext cx="1828800" cy="0"/>
            </a:xfrm>
            <a:prstGeom prst="line">
              <a:avLst/>
            </a:prstGeom>
            <a:ln w="317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58"/>
            <p:cNvSpPr/>
            <p:nvPr/>
          </p:nvSpPr>
          <p:spPr>
            <a:xfrm>
              <a:off x="1412557" y="3886200"/>
              <a:ext cx="116206" cy="10745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cxnSp>
          <p:nvCxnSpPr>
            <p:cNvPr id="69" name="Straight Arrow Connector 68"/>
            <p:cNvCxnSpPr/>
            <p:nvPr/>
          </p:nvCxnSpPr>
          <p:spPr>
            <a:xfrm rot="5400000">
              <a:off x="1281540" y="3682389"/>
              <a:ext cx="3810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Oval 81"/>
            <p:cNvSpPr/>
            <p:nvPr/>
          </p:nvSpPr>
          <p:spPr>
            <a:xfrm>
              <a:off x="936305" y="3890955"/>
              <a:ext cx="116206" cy="10745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83" name="Oval 82"/>
            <p:cNvSpPr/>
            <p:nvPr/>
          </p:nvSpPr>
          <p:spPr>
            <a:xfrm>
              <a:off x="933452" y="5705474"/>
              <a:ext cx="116206" cy="10745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84" name="Oval 83"/>
            <p:cNvSpPr/>
            <p:nvPr/>
          </p:nvSpPr>
          <p:spPr>
            <a:xfrm>
              <a:off x="2738437" y="3886200"/>
              <a:ext cx="116206" cy="10745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8" name="Group 95"/>
            <p:cNvGrpSpPr/>
            <p:nvPr/>
          </p:nvGrpSpPr>
          <p:grpSpPr>
            <a:xfrm>
              <a:off x="2917997" y="3728249"/>
              <a:ext cx="277640" cy="338929"/>
              <a:chOff x="2590800" y="3504406"/>
              <a:chExt cx="277640" cy="338929"/>
            </a:xfrm>
          </p:grpSpPr>
          <p:sp>
            <p:nvSpPr>
              <p:cNvPr id="68" name="TextBox 67"/>
              <p:cNvSpPr txBox="1"/>
              <p:nvPr/>
            </p:nvSpPr>
            <p:spPr>
              <a:xfrm>
                <a:off x="2590800" y="3504406"/>
                <a:ext cx="27764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3</a:t>
                </a:r>
                <a:endParaRPr lang="en-US" sz="1600" dirty="0"/>
              </a:p>
            </p:txBody>
          </p:sp>
          <p:sp>
            <p:nvSpPr>
              <p:cNvPr id="88" name="Oval 87"/>
              <p:cNvSpPr/>
              <p:nvPr/>
            </p:nvSpPr>
            <p:spPr>
              <a:xfrm>
                <a:off x="2595563" y="3586161"/>
                <a:ext cx="247650" cy="25717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97"/>
            <p:cNvGrpSpPr/>
            <p:nvPr/>
          </p:nvGrpSpPr>
          <p:grpSpPr>
            <a:xfrm>
              <a:off x="1104585" y="3576795"/>
              <a:ext cx="248786" cy="338554"/>
              <a:chOff x="1033140" y="3576795"/>
              <a:chExt cx="248786" cy="338554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1033140" y="3576795"/>
                <a:ext cx="24878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600" dirty="0" smtClean="0"/>
                  <a:t>1</a:t>
                </a:r>
                <a:endParaRPr lang="en-US" sz="1600" dirty="0"/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1042985" y="3648074"/>
                <a:ext cx="228600" cy="228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96"/>
            <p:cNvGrpSpPr/>
            <p:nvPr/>
          </p:nvGrpSpPr>
          <p:grpSpPr>
            <a:xfrm>
              <a:off x="1347769" y="3986199"/>
              <a:ext cx="284052" cy="338554"/>
              <a:chOff x="1524000" y="4267200"/>
              <a:chExt cx="284052" cy="338554"/>
            </a:xfrm>
          </p:grpSpPr>
          <p:sp>
            <p:nvSpPr>
              <p:cNvPr id="67" name="TextBox 66"/>
              <p:cNvSpPr txBox="1"/>
              <p:nvPr/>
            </p:nvSpPr>
            <p:spPr>
              <a:xfrm>
                <a:off x="1524000" y="4267200"/>
                <a:ext cx="28405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2</a:t>
                </a:r>
                <a:endParaRPr lang="en-US" sz="1600" dirty="0"/>
              </a:p>
            </p:txBody>
          </p:sp>
          <p:sp>
            <p:nvSpPr>
              <p:cNvPr id="90" name="Oval 89"/>
              <p:cNvSpPr/>
              <p:nvPr/>
            </p:nvSpPr>
            <p:spPr>
              <a:xfrm>
                <a:off x="1528763" y="4329111"/>
                <a:ext cx="247650" cy="25717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98"/>
            <p:cNvGrpSpPr/>
            <p:nvPr/>
          </p:nvGrpSpPr>
          <p:grpSpPr>
            <a:xfrm>
              <a:off x="633431" y="3742901"/>
              <a:ext cx="258304" cy="338554"/>
              <a:chOff x="523882" y="3709560"/>
              <a:chExt cx="258304" cy="338554"/>
            </a:xfrm>
          </p:grpSpPr>
          <p:sp>
            <p:nvSpPr>
              <p:cNvPr id="66" name="TextBox 65"/>
              <p:cNvSpPr txBox="1"/>
              <p:nvPr/>
            </p:nvSpPr>
            <p:spPr>
              <a:xfrm>
                <a:off x="533400" y="3709560"/>
                <a:ext cx="24878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600" dirty="0" smtClean="0"/>
                  <a:t>1</a:t>
                </a:r>
                <a:endParaRPr lang="en-US" sz="1600" dirty="0"/>
              </a:p>
            </p:txBody>
          </p:sp>
          <p:sp>
            <p:nvSpPr>
              <p:cNvPr id="91" name="Oval 90"/>
              <p:cNvSpPr/>
              <p:nvPr/>
            </p:nvSpPr>
            <p:spPr>
              <a:xfrm>
                <a:off x="523882" y="3776663"/>
                <a:ext cx="247650" cy="25717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Group 100"/>
            <p:cNvGrpSpPr/>
            <p:nvPr/>
          </p:nvGrpSpPr>
          <p:grpSpPr>
            <a:xfrm>
              <a:off x="609600" y="5562600"/>
              <a:ext cx="295274" cy="338554"/>
              <a:chOff x="609600" y="5562600"/>
              <a:chExt cx="295274" cy="338554"/>
            </a:xfrm>
          </p:grpSpPr>
          <p:sp>
            <p:nvSpPr>
              <p:cNvPr id="65" name="TextBox 64"/>
              <p:cNvSpPr txBox="1"/>
              <p:nvPr/>
            </p:nvSpPr>
            <p:spPr>
              <a:xfrm>
                <a:off x="609600" y="5562600"/>
                <a:ext cx="295274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pt-BR" sz="1600" dirty="0" smtClean="0"/>
                  <a:t>0</a:t>
                </a:r>
                <a:endParaRPr lang="en-US" sz="1600" dirty="0"/>
              </a:p>
            </p:txBody>
          </p:sp>
          <p:sp>
            <p:nvSpPr>
              <p:cNvPr id="92" name="Oval 91"/>
              <p:cNvSpPr/>
              <p:nvPr/>
            </p:nvSpPr>
            <p:spPr>
              <a:xfrm>
                <a:off x="628652" y="5629274"/>
                <a:ext cx="247650" cy="25717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94"/>
            <p:cNvGrpSpPr/>
            <p:nvPr/>
          </p:nvGrpSpPr>
          <p:grpSpPr>
            <a:xfrm>
              <a:off x="1990734" y="3576795"/>
              <a:ext cx="284052" cy="338554"/>
              <a:chOff x="1905000" y="3576795"/>
              <a:chExt cx="284052" cy="338554"/>
            </a:xfrm>
          </p:grpSpPr>
          <p:sp>
            <p:nvSpPr>
              <p:cNvPr id="64" name="TextBox 63"/>
              <p:cNvSpPr txBox="1"/>
              <p:nvPr/>
            </p:nvSpPr>
            <p:spPr>
              <a:xfrm>
                <a:off x="1905000" y="3576795"/>
                <a:ext cx="28405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600" dirty="0" smtClean="0"/>
                  <a:t>2</a:t>
                </a:r>
                <a:endParaRPr lang="en-US" sz="1600" dirty="0"/>
              </a:p>
            </p:txBody>
          </p:sp>
          <p:sp>
            <p:nvSpPr>
              <p:cNvPr id="93" name="Rectangle 92"/>
              <p:cNvSpPr/>
              <p:nvPr/>
            </p:nvSpPr>
            <p:spPr>
              <a:xfrm>
                <a:off x="1928815" y="3657600"/>
                <a:ext cx="228600" cy="228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99"/>
            <p:cNvGrpSpPr/>
            <p:nvPr/>
          </p:nvGrpSpPr>
          <p:grpSpPr>
            <a:xfrm>
              <a:off x="609600" y="4623960"/>
              <a:ext cx="295274" cy="338554"/>
              <a:chOff x="609600" y="4623960"/>
              <a:chExt cx="295274" cy="338554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609600" y="4623960"/>
                <a:ext cx="29527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600" dirty="0" smtClean="0"/>
                  <a:t>0</a:t>
                </a:r>
                <a:endParaRPr lang="en-US" sz="1600" dirty="0"/>
              </a:p>
            </p:txBody>
          </p:sp>
          <p:sp>
            <p:nvSpPr>
              <p:cNvPr id="94" name="Rectangle 93"/>
              <p:cNvSpPr/>
              <p:nvPr/>
            </p:nvSpPr>
            <p:spPr>
              <a:xfrm>
                <a:off x="642933" y="4700585"/>
                <a:ext cx="228600" cy="228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2" name="TextBox 101"/>
            <p:cNvSpPr txBox="1"/>
            <p:nvPr/>
          </p:nvSpPr>
          <p:spPr>
            <a:xfrm>
              <a:off x="1443029" y="3267074"/>
              <a:ext cx="319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/>
                <a:t>P</a:t>
              </a:r>
              <a:endParaRPr lang="en-US" dirty="0"/>
            </a:p>
          </p:txBody>
        </p:sp>
      </p:grpSp>
      <p:grpSp>
        <p:nvGrpSpPr>
          <p:cNvPr id="25" name="Group 117"/>
          <p:cNvGrpSpPr/>
          <p:nvPr/>
        </p:nvGrpSpPr>
        <p:grpSpPr>
          <a:xfrm>
            <a:off x="533400" y="1701804"/>
            <a:ext cx="1981200" cy="812018"/>
            <a:chOff x="838200" y="1905000"/>
            <a:chExt cx="1981200" cy="812018"/>
          </a:xfrm>
        </p:grpSpPr>
        <p:sp>
          <p:nvSpPr>
            <p:cNvPr id="114" name="TextBox 113"/>
            <p:cNvSpPr txBox="1"/>
            <p:nvPr/>
          </p:nvSpPr>
          <p:spPr>
            <a:xfrm>
              <a:off x="1066800" y="1905000"/>
              <a:ext cx="152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Lee Frame</a:t>
              </a: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838200" y="2347686"/>
              <a:ext cx="1981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(modbeam3.cpp)</a:t>
              </a: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478579" y="5618488"/>
            <a:ext cx="1282909" cy="669536"/>
            <a:chOff x="1688659" y="5881914"/>
            <a:chExt cx="1282909" cy="669536"/>
          </a:xfrm>
        </p:grpSpPr>
        <p:sp>
          <p:nvSpPr>
            <p:cNvPr id="71" name="Oval 70"/>
            <p:cNvSpPr/>
            <p:nvPr/>
          </p:nvSpPr>
          <p:spPr>
            <a:xfrm>
              <a:off x="1688659" y="5936342"/>
              <a:ext cx="183684" cy="18233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1690914" y="6284686"/>
              <a:ext cx="164415" cy="1818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044711" y="5881914"/>
              <a:ext cx="6609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600" dirty="0" smtClean="0"/>
                <a:t>Node</a:t>
              </a:r>
              <a:endParaRPr lang="en-US" sz="1600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2044711" y="6212896"/>
              <a:ext cx="9268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600" dirty="0" smtClean="0"/>
                <a:t>Element</a:t>
              </a:r>
              <a:endParaRPr lang="en-US" sz="1600" dirty="0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52400" y="5486400"/>
            <a:ext cx="990600" cy="1155192"/>
            <a:chOff x="304800" y="5486400"/>
            <a:chExt cx="990600" cy="1155192"/>
          </a:xfrm>
        </p:grpSpPr>
        <p:cxnSp>
          <p:nvCxnSpPr>
            <p:cNvPr id="76" name="Straight Arrow Connector 75"/>
            <p:cNvCxnSpPr/>
            <p:nvPr/>
          </p:nvCxnSpPr>
          <p:spPr>
            <a:xfrm rot="5400000" flipH="1" flipV="1">
              <a:off x="322838" y="5928360"/>
              <a:ext cx="60960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/>
            <p:cNvCxnSpPr/>
            <p:nvPr/>
          </p:nvCxnSpPr>
          <p:spPr>
            <a:xfrm rot="10800000" flipH="1" flipV="1">
              <a:off x="615446" y="6231572"/>
              <a:ext cx="60960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987302" y="5852160"/>
              <a:ext cx="3080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dirty="0" smtClean="0"/>
                <a:t>x</a:t>
              </a:r>
              <a:endParaRPr lang="en-US" sz="2000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15446" y="5486400"/>
              <a:ext cx="3080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dirty="0" smtClean="0"/>
                <a:t>y</a:t>
              </a:r>
              <a:endParaRPr lang="en-US" sz="2000" dirty="0"/>
            </a:p>
          </p:txBody>
        </p:sp>
        <p:cxnSp>
          <p:nvCxnSpPr>
            <p:cNvPr id="81" name="Straight Arrow Connector 80"/>
            <p:cNvCxnSpPr/>
            <p:nvPr/>
          </p:nvCxnSpPr>
          <p:spPr>
            <a:xfrm rot="5400000">
              <a:off x="299309" y="6244747"/>
              <a:ext cx="321628" cy="31064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Box 85"/>
            <p:cNvSpPr txBox="1"/>
            <p:nvPr/>
          </p:nvSpPr>
          <p:spPr>
            <a:xfrm>
              <a:off x="445008" y="6241482"/>
              <a:ext cx="3080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dirty="0" smtClean="0"/>
                <a:t>z</a:t>
              </a:r>
              <a:endParaRPr lang="en-US" sz="2000" dirty="0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819400" y="1440768"/>
            <a:ext cx="6239256" cy="5334000"/>
            <a:chOff x="2819400" y="1379808"/>
            <a:chExt cx="6239256" cy="5334000"/>
          </a:xfrm>
        </p:grpSpPr>
        <p:sp>
          <p:nvSpPr>
            <p:cNvPr id="29" name="Rectangle 28"/>
            <p:cNvSpPr/>
            <p:nvPr/>
          </p:nvSpPr>
          <p:spPr>
            <a:xfrm>
              <a:off x="2819400" y="1379808"/>
              <a:ext cx="6239256" cy="5334000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5650992" y="1584962"/>
              <a:ext cx="3340608" cy="49552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‘</a:t>
              </a:r>
              <a:r>
                <a:rPr lang="en-US" dirty="0" err="1" smtClean="0">
                  <a:solidFill>
                    <a:schemeClr val="bg1"/>
                  </a:solidFill>
                </a:rPr>
                <a:t>space_frame</a:t>
              </a:r>
              <a:r>
                <a:rPr lang="en-US" dirty="0" smtClean="0">
                  <a:solidFill>
                    <a:schemeClr val="bg1"/>
                  </a:solidFill>
                </a:rPr>
                <a:t>'</a:t>
              </a:r>
            </a:p>
            <a:p>
              <a:r>
                <a:rPr lang="en-US" dirty="0" smtClean="0">
                  <a:solidFill>
                    <a:schemeClr val="bg1"/>
                  </a:solidFill>
                </a:rPr>
                <a:t> </a:t>
              </a:r>
              <a:r>
                <a:rPr lang="en-US" sz="1400" dirty="0" smtClean="0">
                  <a:solidFill>
                    <a:schemeClr val="bg1"/>
                  </a:solidFill>
                </a:rPr>
                <a:t>4</a:t>
              </a:r>
            </a:p>
            <a:p>
              <a:r>
                <a:rPr lang="en-US" sz="1400" dirty="0" smtClean="0">
                  <a:solidFill>
                    <a:schemeClr val="bg1"/>
                  </a:solidFill>
                </a:rPr>
                <a:t>    0      0      0</a:t>
              </a:r>
            </a:p>
            <a:p>
              <a:r>
                <a:rPr lang="en-US" sz="1400" dirty="0" smtClean="0">
                  <a:solidFill>
                    <a:schemeClr val="bg1"/>
                  </a:solidFill>
                </a:rPr>
                <a:t>    0   120      0</a:t>
              </a:r>
            </a:p>
            <a:p>
              <a:r>
                <a:rPr lang="en-US" sz="1400" dirty="0" smtClean="0">
                  <a:solidFill>
                    <a:schemeClr val="bg1"/>
                  </a:solidFill>
                </a:rPr>
                <a:t>  24   120      0</a:t>
              </a:r>
            </a:p>
            <a:p>
              <a:r>
                <a:rPr lang="en-US" sz="1400" dirty="0" smtClean="0">
                  <a:solidFill>
                    <a:schemeClr val="bg1"/>
                  </a:solidFill>
                </a:rPr>
                <a:t> 120   120      0</a:t>
              </a:r>
            </a:p>
            <a:p>
              <a:endParaRPr lang="en-US" sz="1400" dirty="0" smtClean="0">
                <a:solidFill>
                  <a:schemeClr val="bg1"/>
                </a:solidFill>
              </a:endParaRPr>
            </a:p>
            <a:p>
              <a:r>
                <a:rPr lang="en-US" sz="1400" dirty="0" smtClean="0">
                  <a:solidFill>
                    <a:schemeClr val="bg1"/>
                  </a:solidFill>
                </a:rPr>
                <a:t>2</a:t>
              </a:r>
            </a:p>
            <a:p>
              <a:r>
                <a:rPr lang="en-US" sz="1400" dirty="0" smtClean="0">
                  <a:solidFill>
                    <a:schemeClr val="bg1"/>
                  </a:solidFill>
                </a:rPr>
                <a:t>0    1  1  1   1  1  1</a:t>
              </a:r>
            </a:p>
            <a:p>
              <a:pPr marL="342900" indent="-342900"/>
              <a:r>
                <a:rPr lang="en-US" sz="1400" dirty="0" smtClean="0">
                  <a:solidFill>
                    <a:schemeClr val="bg1"/>
                  </a:solidFill>
                </a:rPr>
                <a:t>3    1  1  1   1  1  1</a:t>
              </a:r>
            </a:p>
            <a:p>
              <a:pPr marL="342900" indent="-342900"/>
              <a:endParaRPr lang="en-US" sz="1400" dirty="0" smtClean="0">
                <a:solidFill>
                  <a:schemeClr val="bg1"/>
                </a:solidFill>
              </a:endParaRPr>
            </a:p>
            <a:p>
              <a:pPr marL="342900" indent="-342900"/>
              <a:r>
                <a:rPr lang="en-US" sz="1400" dirty="0" smtClean="0">
                  <a:solidFill>
                    <a:schemeClr val="bg1"/>
                  </a:solidFill>
                </a:rPr>
                <a:t>1</a:t>
              </a:r>
            </a:p>
            <a:p>
              <a:pPr marL="342900" indent="-342900"/>
              <a:r>
                <a:rPr lang="en-US" sz="1400" dirty="0" smtClean="0">
                  <a:solidFill>
                    <a:schemeClr val="bg1"/>
                  </a:solidFill>
                </a:rPr>
                <a:t>2    0   1   0   0   0   0 </a:t>
              </a:r>
            </a:p>
            <a:p>
              <a:pPr marL="342900" indent="-342900"/>
              <a:endParaRPr lang="en-US" sz="1400" dirty="0" smtClean="0">
                <a:solidFill>
                  <a:schemeClr val="bg1"/>
                </a:solidFill>
              </a:endParaRPr>
            </a:p>
            <a:p>
              <a:pPr marL="342900" indent="-342900"/>
              <a:r>
                <a:rPr lang="en-US" sz="1400" dirty="0" smtClean="0">
                  <a:solidFill>
                    <a:schemeClr val="bg1"/>
                  </a:solidFill>
                </a:rPr>
                <a:t>3</a:t>
              </a:r>
            </a:p>
            <a:p>
              <a:pPr marL="342900" indent="-342900"/>
              <a:r>
                <a:rPr lang="en-US" sz="1400" dirty="0" smtClean="0">
                  <a:solidFill>
                    <a:schemeClr val="bg1"/>
                  </a:solidFill>
                </a:rPr>
                <a:t>0  1  4320  1000  1440 1440 2160 2160   0 0 1</a:t>
              </a:r>
            </a:p>
            <a:p>
              <a:pPr marL="342900" indent="-342900"/>
              <a:r>
                <a:rPr lang="en-US" sz="1400" dirty="0" smtClean="0">
                  <a:solidFill>
                    <a:schemeClr val="bg1"/>
                  </a:solidFill>
                </a:rPr>
                <a:t>1  2  4320  1000  1440 1440 2160 2160   0 0 1</a:t>
              </a:r>
            </a:p>
            <a:p>
              <a:pPr marL="342900" indent="-342900"/>
              <a:r>
                <a:rPr lang="en-US" sz="1400" dirty="0" smtClean="0">
                  <a:solidFill>
                    <a:schemeClr val="bg1"/>
                  </a:solidFill>
                </a:rPr>
                <a:t>2  3  4320  1000  1440 1440 2160 2160  0 0 1</a:t>
              </a:r>
            </a:p>
            <a:p>
              <a:pPr marL="342900" indent="-342900"/>
              <a:endParaRPr lang="en-US" sz="1400" dirty="0" smtClean="0">
                <a:solidFill>
                  <a:schemeClr val="bg1"/>
                </a:solidFill>
              </a:endParaRPr>
            </a:p>
            <a:p>
              <a:pPr marL="342900" indent="-342900"/>
              <a:r>
                <a:rPr lang="en-US" sz="1400" dirty="0" smtClean="0">
                  <a:solidFill>
                    <a:schemeClr val="bg1"/>
                  </a:solidFill>
                </a:rPr>
                <a:t>2</a:t>
              </a:r>
            </a:p>
            <a:p>
              <a:pPr marL="342900" indent="-342900"/>
              <a:r>
                <a:rPr lang="en-US" sz="1400" dirty="0" smtClean="0">
                  <a:solidFill>
                    <a:schemeClr val="bg1"/>
                  </a:solidFill>
                </a:rPr>
                <a:t>2  0</a:t>
              </a:r>
            </a:p>
            <a:p>
              <a:pPr marL="342900" indent="-342900"/>
              <a:r>
                <a:rPr lang="en-US" sz="1400" dirty="0" smtClean="0">
                  <a:solidFill>
                    <a:schemeClr val="bg1"/>
                  </a:solidFill>
                </a:rPr>
                <a:t>2  1</a:t>
              </a:r>
            </a:p>
          </p:txBody>
        </p:sp>
        <p:sp>
          <p:nvSpPr>
            <p:cNvPr id="9" name="Left Brace 8"/>
            <p:cNvSpPr/>
            <p:nvPr/>
          </p:nvSpPr>
          <p:spPr>
            <a:xfrm>
              <a:off x="5464596" y="2044510"/>
              <a:ext cx="186396" cy="1003490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060192" y="1584962"/>
              <a:ext cx="13045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model type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Left Brace 13"/>
            <p:cNvSpPr/>
            <p:nvPr/>
          </p:nvSpPr>
          <p:spPr>
            <a:xfrm>
              <a:off x="5478664" y="3273552"/>
              <a:ext cx="227192" cy="688848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Left Brace 16"/>
            <p:cNvSpPr/>
            <p:nvPr/>
          </p:nvSpPr>
          <p:spPr>
            <a:xfrm>
              <a:off x="5464596" y="4138960"/>
              <a:ext cx="228600" cy="466130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>
              <a:off x="4459928" y="1788944"/>
              <a:ext cx="1143000" cy="1588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Left Brace 35"/>
            <p:cNvSpPr/>
            <p:nvPr/>
          </p:nvSpPr>
          <p:spPr>
            <a:xfrm>
              <a:off x="5520868" y="4771294"/>
              <a:ext cx="197180" cy="885794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" name="Left Brace 36"/>
            <p:cNvSpPr/>
            <p:nvPr/>
          </p:nvSpPr>
          <p:spPr>
            <a:xfrm>
              <a:off x="5484524" y="5852162"/>
              <a:ext cx="233524" cy="585214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grpSp>
          <p:nvGrpSpPr>
            <p:cNvPr id="2" name="Group 47"/>
            <p:cNvGrpSpPr/>
            <p:nvPr/>
          </p:nvGrpSpPr>
          <p:grpSpPr>
            <a:xfrm>
              <a:off x="2907792" y="2291473"/>
              <a:ext cx="1295400" cy="688535"/>
              <a:chOff x="4038600" y="2207065"/>
              <a:chExt cx="1295400" cy="68853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4052668" y="2207065"/>
                <a:ext cx="110479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solidFill>
                      <a:schemeClr val="bg1"/>
                    </a:solidFill>
                  </a:rPr>
                  <a:t># of nodes</a:t>
                </a:r>
              </a:p>
              <a:p>
                <a:r>
                  <a:rPr lang="en-US" sz="1600" dirty="0" err="1" smtClean="0">
                    <a:solidFill>
                      <a:schemeClr val="bg1"/>
                    </a:solidFill>
                  </a:rPr>
                  <a:t>c</a:t>
                </a:r>
                <a:r>
                  <a:rPr lang="en-US" sz="1600" baseline="-25000" dirty="0" err="1" smtClean="0">
                    <a:solidFill>
                      <a:schemeClr val="bg1"/>
                    </a:solidFill>
                  </a:rPr>
                  <a:t>x</a:t>
                </a:r>
                <a:r>
                  <a:rPr lang="en-US" sz="1600" dirty="0" smtClean="0">
                    <a:solidFill>
                      <a:schemeClr val="bg1"/>
                    </a:solidFill>
                  </a:rPr>
                  <a:t>  c</a:t>
                </a:r>
                <a:r>
                  <a:rPr lang="en-US" sz="1600" baseline="-25000" dirty="0" smtClean="0">
                    <a:solidFill>
                      <a:schemeClr val="bg1"/>
                    </a:solidFill>
                  </a:rPr>
                  <a:t>y</a:t>
                </a:r>
                <a:r>
                  <a:rPr lang="en-US" sz="1600" dirty="0" smtClean="0">
                    <a:solidFill>
                      <a:schemeClr val="bg1"/>
                    </a:solidFill>
                  </a:rPr>
                  <a:t>  </a:t>
                </a:r>
                <a:r>
                  <a:rPr lang="en-US" sz="1600" dirty="0" err="1" smtClean="0">
                    <a:solidFill>
                      <a:schemeClr val="bg1"/>
                    </a:solidFill>
                  </a:rPr>
                  <a:t>c</a:t>
                </a:r>
                <a:r>
                  <a:rPr lang="en-US" sz="1600" baseline="-25000" dirty="0" err="1" smtClean="0">
                    <a:solidFill>
                      <a:schemeClr val="bg1"/>
                    </a:solidFill>
                  </a:rPr>
                  <a:t>z</a:t>
                </a:r>
                <a:endParaRPr lang="en-US" sz="1600" baseline="-25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4038600" y="2209800"/>
                <a:ext cx="1295400" cy="6858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95"/>
            <p:cNvGrpSpPr/>
            <p:nvPr/>
          </p:nvGrpSpPr>
          <p:grpSpPr>
            <a:xfrm>
              <a:off x="2905820" y="3279354"/>
              <a:ext cx="2287972" cy="685800"/>
              <a:chOff x="3198428" y="3279354"/>
              <a:chExt cx="2287972" cy="685800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3198428" y="3305614"/>
                <a:ext cx="228797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chemeClr val="bg1"/>
                    </a:solidFill>
                  </a:rPr>
                  <a:t># of  bound. cond.</a:t>
                </a:r>
              </a:p>
              <a:p>
                <a:r>
                  <a:rPr lang="pt-BR" sz="1600" dirty="0" smtClean="0">
                    <a:solidFill>
                      <a:schemeClr val="bg1"/>
                    </a:solidFill>
                  </a:rPr>
                  <a:t>node  d</a:t>
                </a:r>
                <a:r>
                  <a:rPr lang="pt-BR" sz="1600" baseline="-25000" dirty="0" smtClean="0">
                    <a:solidFill>
                      <a:schemeClr val="bg1"/>
                    </a:solidFill>
                  </a:rPr>
                  <a:t>x</a:t>
                </a:r>
                <a:r>
                  <a:rPr lang="pt-BR" sz="1600" dirty="0" smtClean="0">
                    <a:solidFill>
                      <a:schemeClr val="bg1"/>
                    </a:solidFill>
                  </a:rPr>
                  <a:t>  d</a:t>
                </a:r>
                <a:r>
                  <a:rPr lang="pt-BR" sz="1600" baseline="-25000" dirty="0" smtClean="0">
                    <a:solidFill>
                      <a:schemeClr val="bg1"/>
                    </a:solidFill>
                  </a:rPr>
                  <a:t>y </a:t>
                </a:r>
                <a:r>
                  <a:rPr lang="pt-BR" sz="1600" dirty="0" smtClean="0">
                    <a:solidFill>
                      <a:schemeClr val="bg1"/>
                    </a:solidFill>
                  </a:rPr>
                  <a:t> d</a:t>
                </a:r>
                <a:r>
                  <a:rPr lang="pt-BR" sz="1600" baseline="-25000" dirty="0" smtClean="0">
                    <a:solidFill>
                      <a:schemeClr val="bg1"/>
                    </a:solidFill>
                  </a:rPr>
                  <a:t>z  </a:t>
                </a:r>
                <a:r>
                  <a:rPr lang="pt-BR" sz="1600" dirty="0" smtClean="0">
                    <a:solidFill>
                      <a:schemeClr val="bg1"/>
                    </a:solidFill>
                  </a:rPr>
                  <a:t> r</a:t>
                </a:r>
                <a:r>
                  <a:rPr lang="pt-BR" sz="1600" baseline="-25000" dirty="0" smtClean="0">
                    <a:solidFill>
                      <a:schemeClr val="bg1"/>
                    </a:solidFill>
                  </a:rPr>
                  <a:t>x</a:t>
                </a:r>
                <a:r>
                  <a:rPr lang="pt-BR" sz="1600" dirty="0" smtClean="0">
                    <a:solidFill>
                      <a:schemeClr val="bg1"/>
                    </a:solidFill>
                  </a:rPr>
                  <a:t>  r</a:t>
                </a:r>
                <a:r>
                  <a:rPr lang="pt-BR" sz="1600" baseline="-25000" dirty="0" smtClean="0">
                    <a:solidFill>
                      <a:schemeClr val="bg1"/>
                    </a:solidFill>
                  </a:rPr>
                  <a:t>y </a:t>
                </a:r>
                <a:r>
                  <a:rPr lang="pt-BR" sz="1600" dirty="0" smtClean="0">
                    <a:solidFill>
                      <a:schemeClr val="bg1"/>
                    </a:solidFill>
                  </a:rPr>
                  <a:t> r</a:t>
                </a:r>
                <a:r>
                  <a:rPr lang="pt-BR" sz="1600" baseline="-25000" dirty="0" smtClean="0">
                    <a:solidFill>
                      <a:schemeClr val="bg1"/>
                    </a:solidFill>
                  </a:rPr>
                  <a:t>z</a:t>
                </a:r>
                <a:endParaRPr lang="en-US" sz="1600" baseline="-25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3223384" y="3279354"/>
                <a:ext cx="2189864" cy="6858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" name="Group 44"/>
            <p:cNvGrpSpPr/>
            <p:nvPr/>
          </p:nvGrpSpPr>
          <p:grpSpPr>
            <a:xfrm>
              <a:off x="2901932" y="4849604"/>
              <a:ext cx="2534528" cy="721954"/>
              <a:chOff x="3866272" y="4862732"/>
              <a:chExt cx="2534528" cy="721954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3886200" y="4876800"/>
                <a:ext cx="25146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chemeClr val="bg1"/>
                    </a:solidFill>
                  </a:rPr>
                  <a:t># of elements</a:t>
                </a:r>
              </a:p>
              <a:p>
                <a:r>
                  <a:rPr lang="en-US" sz="1200" dirty="0" smtClean="0">
                    <a:solidFill>
                      <a:schemeClr val="bg1"/>
                    </a:solidFill>
                  </a:rPr>
                  <a:t>node</a:t>
                </a:r>
                <a:r>
                  <a:rPr lang="en-US" sz="1200" baseline="-25000" dirty="0" smtClean="0">
                    <a:solidFill>
                      <a:schemeClr val="bg1"/>
                    </a:solidFill>
                  </a:rPr>
                  <a:t>1</a:t>
                </a:r>
                <a:r>
                  <a:rPr lang="en-US" sz="1200" dirty="0" smtClean="0">
                    <a:solidFill>
                      <a:schemeClr val="bg1"/>
                    </a:solidFill>
                  </a:rPr>
                  <a:t>  node</a:t>
                </a:r>
                <a:r>
                  <a:rPr lang="en-US" sz="1200" baseline="-25000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sz="1200" dirty="0" smtClean="0">
                    <a:solidFill>
                      <a:schemeClr val="bg1"/>
                    </a:solidFill>
                  </a:rPr>
                  <a:t>  EA  </a:t>
                </a:r>
                <a:r>
                  <a:rPr lang="en-US" sz="1200" dirty="0" err="1" smtClean="0">
                    <a:solidFill>
                      <a:schemeClr val="bg1"/>
                    </a:solidFill>
                  </a:rPr>
                  <a:t>EI</a:t>
                </a:r>
                <a:r>
                  <a:rPr lang="en-US" sz="1200" baseline="-25000" dirty="0" err="1" smtClean="0">
                    <a:solidFill>
                      <a:schemeClr val="bg1"/>
                    </a:solidFill>
                  </a:rPr>
                  <a:t>x</a:t>
                </a:r>
                <a:r>
                  <a:rPr lang="en-US" sz="1200" dirty="0" smtClean="0">
                    <a:solidFill>
                      <a:schemeClr val="bg1"/>
                    </a:solidFill>
                  </a:rPr>
                  <a:t>  </a:t>
                </a:r>
                <a:r>
                  <a:rPr lang="en-US" sz="1200" dirty="0" err="1" smtClean="0">
                    <a:solidFill>
                      <a:schemeClr val="bg1"/>
                    </a:solidFill>
                  </a:rPr>
                  <a:t>EI</a:t>
                </a:r>
                <a:r>
                  <a:rPr lang="en-US" sz="1200" baseline="-25000" dirty="0" err="1" smtClean="0">
                    <a:solidFill>
                      <a:schemeClr val="bg1"/>
                    </a:solidFill>
                  </a:rPr>
                  <a:t>y</a:t>
                </a:r>
                <a:r>
                  <a:rPr lang="en-US" sz="1200" baseline="-250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12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1200" dirty="0" err="1" smtClean="0">
                    <a:solidFill>
                      <a:schemeClr val="bg1"/>
                    </a:solidFill>
                  </a:rPr>
                  <a:t>EI</a:t>
                </a:r>
                <a:r>
                  <a:rPr lang="en-US" sz="1200" baseline="-25000" dirty="0" err="1" smtClean="0">
                    <a:solidFill>
                      <a:schemeClr val="bg1"/>
                    </a:solidFill>
                  </a:rPr>
                  <a:t>z</a:t>
                </a:r>
                <a:r>
                  <a:rPr lang="en-US" sz="1200" dirty="0" smtClean="0">
                    <a:solidFill>
                      <a:schemeClr val="bg1"/>
                    </a:solidFill>
                  </a:rPr>
                  <a:t>  …</a:t>
                </a:r>
              </a:p>
              <a:p>
                <a:r>
                  <a:rPr lang="en-US" sz="1200" dirty="0" smtClean="0">
                    <a:solidFill>
                      <a:schemeClr val="bg1"/>
                    </a:solidFill>
                  </a:rPr>
                  <a:t>                 …    GA </a:t>
                </a:r>
                <a:r>
                  <a:rPr lang="en-US" sz="1200" baseline="-25000" dirty="0" smtClean="0">
                    <a:solidFill>
                      <a:schemeClr val="bg1"/>
                    </a:solidFill>
                  </a:rPr>
                  <a:t>y</a:t>
                </a:r>
                <a:r>
                  <a:rPr lang="en-US" sz="1200" dirty="0" smtClean="0">
                    <a:solidFill>
                      <a:schemeClr val="bg1"/>
                    </a:solidFill>
                  </a:rPr>
                  <a:t>  </a:t>
                </a:r>
                <a:r>
                  <a:rPr lang="en-US" sz="1200" dirty="0" err="1" smtClean="0">
                    <a:solidFill>
                      <a:schemeClr val="bg1"/>
                    </a:solidFill>
                  </a:rPr>
                  <a:t>GA</a:t>
                </a:r>
                <a:r>
                  <a:rPr lang="en-US" sz="1200" baseline="-25000" dirty="0" err="1" smtClean="0">
                    <a:solidFill>
                      <a:schemeClr val="bg1"/>
                    </a:solidFill>
                  </a:rPr>
                  <a:t>z</a:t>
                </a:r>
                <a:r>
                  <a:rPr lang="en-US" sz="1200" baseline="-250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1200" dirty="0" smtClean="0">
                    <a:solidFill>
                      <a:schemeClr val="bg1"/>
                    </a:solidFill>
                  </a:rPr>
                  <a:t>  </a:t>
                </a:r>
                <a:r>
                  <a:rPr lang="en-US" sz="1200" dirty="0" err="1" smtClean="0">
                    <a:solidFill>
                      <a:schemeClr val="bg1"/>
                    </a:solidFill>
                  </a:rPr>
                  <a:t>v</a:t>
                </a:r>
                <a:r>
                  <a:rPr lang="en-US" sz="1200" baseline="-25000" dirty="0" err="1" smtClean="0">
                    <a:solidFill>
                      <a:schemeClr val="bg1"/>
                    </a:solidFill>
                  </a:rPr>
                  <a:t>x</a:t>
                </a:r>
                <a:r>
                  <a:rPr lang="en-US" sz="1200" baseline="-250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12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1200" dirty="0" err="1" smtClean="0">
                    <a:solidFill>
                      <a:schemeClr val="bg1"/>
                    </a:solidFill>
                  </a:rPr>
                  <a:t>v</a:t>
                </a:r>
                <a:r>
                  <a:rPr lang="en-US" sz="1200" baseline="-25000" dirty="0" err="1" smtClean="0">
                    <a:solidFill>
                      <a:schemeClr val="bg1"/>
                    </a:solidFill>
                  </a:rPr>
                  <a:t>y</a:t>
                </a:r>
                <a:r>
                  <a:rPr lang="en-US" sz="1200" baseline="-250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12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1200" dirty="0" err="1" smtClean="0">
                    <a:solidFill>
                      <a:schemeClr val="bg1"/>
                    </a:solidFill>
                  </a:rPr>
                  <a:t>v</a:t>
                </a:r>
                <a:r>
                  <a:rPr lang="en-US" sz="1200" baseline="-25000" dirty="0" err="1" smtClean="0">
                    <a:solidFill>
                      <a:schemeClr val="bg1"/>
                    </a:solidFill>
                  </a:rPr>
                  <a:t>z</a:t>
                </a:r>
                <a:endParaRPr lang="en-US" sz="1200" baseline="-25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3866272" y="4862732"/>
                <a:ext cx="2534528" cy="6858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" name="Group 43"/>
            <p:cNvGrpSpPr/>
            <p:nvPr/>
          </p:nvGrpSpPr>
          <p:grpSpPr>
            <a:xfrm>
              <a:off x="2910372" y="5802456"/>
              <a:ext cx="1981200" cy="685800"/>
              <a:chOff x="3733800" y="5715000"/>
              <a:chExt cx="1981200" cy="685800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3733800" y="5715000"/>
                <a:ext cx="19812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chemeClr val="bg1"/>
                    </a:solidFill>
                  </a:rPr>
                  <a:t># of disp. curves</a:t>
                </a:r>
              </a:p>
              <a:p>
                <a:r>
                  <a:rPr lang="en-US" sz="1600" dirty="0" smtClean="0">
                    <a:solidFill>
                      <a:schemeClr val="bg1"/>
                    </a:solidFill>
                  </a:rPr>
                  <a:t>node  </a:t>
                </a:r>
                <a:r>
                  <a:rPr lang="en-US" sz="1600" dirty="0" err="1" smtClean="0">
                    <a:solidFill>
                      <a:schemeClr val="bg1"/>
                    </a:solidFill>
                  </a:rPr>
                  <a:t>d.o.f</a:t>
                </a:r>
                <a:r>
                  <a:rPr lang="en-US" sz="1600" dirty="0" smtClean="0">
                    <a:solidFill>
                      <a:schemeClr val="bg1"/>
                    </a:solidFill>
                  </a:rPr>
                  <a:t>.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3761936" y="5715000"/>
                <a:ext cx="1800664" cy="6858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9" name="Straight Arrow Connector 48"/>
            <p:cNvCxnSpPr/>
            <p:nvPr/>
          </p:nvCxnSpPr>
          <p:spPr>
            <a:xfrm flipV="1">
              <a:off x="4536127" y="2628732"/>
              <a:ext cx="829993" cy="1928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flipV="1">
              <a:off x="5169408" y="3633216"/>
              <a:ext cx="272118" cy="934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 flipV="1">
              <a:off x="4840928" y="6147584"/>
              <a:ext cx="546294" cy="4273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TextBox 97"/>
            <p:cNvSpPr txBox="1"/>
            <p:nvPr/>
          </p:nvSpPr>
          <p:spPr>
            <a:xfrm>
              <a:off x="2898648" y="4034380"/>
              <a:ext cx="22951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</a:rPr>
                <a:t># of  loads</a:t>
              </a:r>
            </a:p>
            <a:p>
              <a:r>
                <a:rPr lang="pt-BR" sz="1600" dirty="0" smtClean="0">
                  <a:solidFill>
                    <a:schemeClr val="bg1"/>
                  </a:solidFill>
                </a:rPr>
                <a:t>node  f</a:t>
              </a:r>
              <a:r>
                <a:rPr lang="pt-BR" sz="1600" baseline="-25000" dirty="0" smtClean="0">
                  <a:solidFill>
                    <a:schemeClr val="bg1"/>
                  </a:solidFill>
                </a:rPr>
                <a:t>x</a:t>
              </a:r>
              <a:r>
                <a:rPr lang="pt-BR" sz="1600" dirty="0" smtClean="0">
                  <a:solidFill>
                    <a:schemeClr val="bg1"/>
                  </a:solidFill>
                </a:rPr>
                <a:t>  f</a:t>
              </a:r>
              <a:r>
                <a:rPr lang="pt-BR" sz="1600" baseline="-25000" dirty="0" smtClean="0">
                  <a:solidFill>
                    <a:schemeClr val="bg1"/>
                  </a:solidFill>
                </a:rPr>
                <a:t>y</a:t>
              </a:r>
              <a:r>
                <a:rPr lang="pt-BR" sz="1600" dirty="0" smtClean="0">
                  <a:solidFill>
                    <a:schemeClr val="bg1"/>
                  </a:solidFill>
                </a:rPr>
                <a:t>  f</a:t>
              </a:r>
              <a:r>
                <a:rPr lang="pt-BR" sz="1600" baseline="-25000" dirty="0" smtClean="0">
                  <a:solidFill>
                    <a:schemeClr val="bg1"/>
                  </a:solidFill>
                </a:rPr>
                <a:t>z </a:t>
              </a:r>
              <a:r>
                <a:rPr lang="pt-BR" sz="1600" dirty="0" smtClean="0">
                  <a:solidFill>
                    <a:schemeClr val="bg1"/>
                  </a:solidFill>
                </a:rPr>
                <a:t> m</a:t>
              </a:r>
              <a:r>
                <a:rPr lang="pt-BR" sz="1600" baseline="-25000" dirty="0" smtClean="0">
                  <a:solidFill>
                    <a:schemeClr val="bg1"/>
                  </a:solidFill>
                </a:rPr>
                <a:t>x </a:t>
              </a:r>
              <a:r>
                <a:rPr lang="pt-BR" sz="1600" dirty="0" smtClean="0">
                  <a:solidFill>
                    <a:schemeClr val="bg1"/>
                  </a:solidFill>
                </a:rPr>
                <a:t> m</a:t>
              </a:r>
              <a:r>
                <a:rPr lang="pt-BR" sz="1600" baseline="-25000" dirty="0" smtClean="0">
                  <a:solidFill>
                    <a:schemeClr val="bg1"/>
                  </a:solidFill>
                </a:rPr>
                <a:t>y</a:t>
              </a:r>
              <a:r>
                <a:rPr lang="pt-BR" sz="1600" dirty="0" smtClean="0">
                  <a:solidFill>
                    <a:schemeClr val="bg1"/>
                  </a:solidFill>
                </a:rPr>
                <a:t>  m</a:t>
              </a:r>
              <a:r>
                <a:rPr lang="pt-BR" sz="1600" baseline="-25000" dirty="0" smtClean="0">
                  <a:solidFill>
                    <a:schemeClr val="bg1"/>
                  </a:solidFill>
                </a:rPr>
                <a:t>z</a:t>
              </a:r>
              <a:endParaRPr lang="en-US" sz="1600" baseline="-25000" dirty="0">
                <a:solidFill>
                  <a:schemeClr val="bg1"/>
                </a:solidFill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2923604" y="4008120"/>
              <a:ext cx="2193988" cy="6858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0" name="Straight Arrow Connector 99"/>
            <p:cNvCxnSpPr/>
            <p:nvPr/>
          </p:nvCxnSpPr>
          <p:spPr>
            <a:xfrm flipV="1">
              <a:off x="5181600" y="4366850"/>
              <a:ext cx="272118" cy="934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Oval 79"/>
          <p:cNvSpPr/>
          <p:nvPr/>
        </p:nvSpPr>
        <p:spPr>
          <a:xfrm>
            <a:off x="8458200" y="4861560"/>
            <a:ext cx="533400" cy="9906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5" name="Straight Arrow Connector 94"/>
          <p:cNvCxnSpPr/>
          <p:nvPr/>
        </p:nvCxnSpPr>
        <p:spPr>
          <a:xfrm rot="16200000" flipV="1">
            <a:off x="8319516" y="4503420"/>
            <a:ext cx="533400" cy="152400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7315200" y="3864864"/>
            <a:ext cx="1635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unit vectors to define </a:t>
            </a:r>
          </a:p>
          <a:p>
            <a:r>
              <a:rPr lang="pt-BR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member orientation</a:t>
            </a:r>
            <a:endParaRPr lang="en-US" sz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" name="Slide Number Placeholder 10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>
                <a:solidFill>
                  <a:schemeClr val="bg1"/>
                </a:solidFill>
              </a:rPr>
              <a:pPr/>
              <a:t>11</a:t>
            </a:fld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1450848" y="735740"/>
            <a:ext cx="6096000" cy="53340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“Algorithm” File</a:t>
            </a:r>
            <a:endParaRPr lang="en-US" sz="3600" dirty="0">
              <a:solidFill>
                <a:srgbClr val="FFFF00"/>
              </a:solidFill>
              <a:effectLst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283464" y="1371600"/>
            <a:ext cx="8610600" cy="1302432"/>
            <a:chOff x="283464" y="1371600"/>
            <a:chExt cx="8610600" cy="1302432"/>
          </a:xfrm>
        </p:grpSpPr>
        <p:sp>
          <p:nvSpPr>
            <p:cNvPr id="29" name="Rectangle 28"/>
            <p:cNvSpPr/>
            <p:nvPr/>
          </p:nvSpPr>
          <p:spPr>
            <a:xfrm>
              <a:off x="283464" y="1371600"/>
              <a:ext cx="8610600" cy="1302432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02664" y="1378632"/>
              <a:ext cx="2043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Linear solver type 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83464" y="1378632"/>
              <a:ext cx="723083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</a:rPr>
                <a:t>Line </a:t>
              </a:r>
              <a:r>
                <a:rPr lang="en-US" sz="16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1600" baseline="-25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2432022" y="1859168"/>
              <a:ext cx="5334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0 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3727422" y="1859168"/>
              <a:ext cx="2362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none </a:t>
              </a:r>
            </a:p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Max. number of iterations</a:t>
              </a:r>
            </a:p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Max. number of iterations</a:t>
              </a: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4153884" y="1378632"/>
              <a:ext cx="13752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Parameter </a:t>
              </a:r>
              <a:r>
                <a:rPr lang="en-US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6623022" y="1378632"/>
              <a:ext cx="13720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Parameter </a:t>
              </a:r>
              <a:r>
                <a:rPr lang="en-US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435864" y="1859168"/>
              <a:ext cx="19050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 smtClean="0">
                  <a:solidFill>
                    <a:schemeClr val="bg1"/>
                  </a:solidFill>
                </a:rPr>
                <a:t>Crout</a:t>
              </a:r>
              <a:r>
                <a:rPr lang="en-US" sz="1200" dirty="0" smtClean="0">
                  <a:solidFill>
                    <a:schemeClr val="bg1"/>
                  </a:solidFill>
                </a:rPr>
                <a:t>-Profile 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PCG-Profile *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PCG-CSR *</a:t>
              </a: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6227064" y="1859169"/>
              <a:ext cx="2362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none </a:t>
              </a:r>
            </a:p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Tolerance for convergence</a:t>
              </a:r>
            </a:p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Tolerance for convergence</a:t>
              </a:r>
            </a:p>
          </p:txBody>
        </p:sp>
        <p:sp>
          <p:nvSpPr>
            <p:cNvPr id="120" name="Left Brace 119"/>
            <p:cNvSpPr/>
            <p:nvPr/>
          </p:nvSpPr>
          <p:spPr>
            <a:xfrm rot="5400000">
              <a:off x="2417064" y="1630568"/>
              <a:ext cx="304800" cy="457200"/>
            </a:xfrm>
            <a:prstGeom prst="leftBrac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Left Brace 120"/>
            <p:cNvSpPr/>
            <p:nvPr/>
          </p:nvSpPr>
          <p:spPr>
            <a:xfrm rot="5400000">
              <a:off x="4741164" y="819324"/>
              <a:ext cx="304800" cy="2057400"/>
            </a:xfrm>
            <a:prstGeom prst="leftBrac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Left Brace 121"/>
            <p:cNvSpPr/>
            <p:nvPr/>
          </p:nvSpPr>
          <p:spPr>
            <a:xfrm rot="5400000">
              <a:off x="7255764" y="807132"/>
              <a:ext cx="304800" cy="2057400"/>
            </a:xfrm>
            <a:prstGeom prst="leftBrac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83464" y="5479368"/>
            <a:ext cx="8610600" cy="540432"/>
            <a:chOff x="283464" y="5479368"/>
            <a:chExt cx="8610600" cy="540432"/>
          </a:xfrm>
        </p:grpSpPr>
        <p:sp>
          <p:nvSpPr>
            <p:cNvPr id="134" name="Rectangle 133"/>
            <p:cNvSpPr/>
            <p:nvPr/>
          </p:nvSpPr>
          <p:spPr>
            <a:xfrm>
              <a:off x="283464" y="5479368"/>
              <a:ext cx="8610600" cy="540432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1121664" y="5486400"/>
              <a:ext cx="16691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Max. # of steps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283464" y="5486400"/>
              <a:ext cx="723083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</a:rPr>
                <a:t>Line </a:t>
              </a:r>
              <a:r>
                <a:rPr lang="en-US" sz="16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en-US" sz="1600" baseline="-25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3026664" y="5486400"/>
              <a:ext cx="205466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Max # of iterations</a:t>
              </a:r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5455907" y="5486400"/>
              <a:ext cx="27523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Tolerance for convergence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83464" y="2743200"/>
            <a:ext cx="8610600" cy="2618644"/>
            <a:chOff x="283464" y="2743200"/>
            <a:chExt cx="8610600" cy="2618644"/>
          </a:xfrm>
        </p:grpSpPr>
        <p:sp>
          <p:nvSpPr>
            <p:cNvPr id="108" name="Rectangle 107"/>
            <p:cNvSpPr/>
            <p:nvPr/>
          </p:nvSpPr>
          <p:spPr>
            <a:xfrm>
              <a:off x="283464" y="2764012"/>
              <a:ext cx="8610600" cy="2597832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1121664" y="2743200"/>
              <a:ext cx="10632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Alg. type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83464" y="2752344"/>
              <a:ext cx="719877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</a:rPr>
                <a:t>Line </a:t>
              </a:r>
              <a:r>
                <a:rPr lang="en-US" sz="16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1600" baseline="-25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5675376" y="2743200"/>
              <a:ext cx="13752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Parameter </a:t>
              </a:r>
              <a:r>
                <a:rPr lang="en-US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7296912" y="2743200"/>
              <a:ext cx="13720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Parameter </a:t>
              </a:r>
              <a:r>
                <a:rPr lang="en-US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435864" y="3310569"/>
              <a:ext cx="25908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</a:rPr>
                <a:t>Newton-</a:t>
              </a:r>
              <a:r>
                <a:rPr lang="en-US" sz="1200" dirty="0" err="1" smtClean="0">
                  <a:solidFill>
                    <a:schemeClr val="bg1"/>
                  </a:solidFill>
                </a:rPr>
                <a:t>Raphson</a:t>
              </a:r>
              <a:endParaRPr lang="en-US" sz="1200" dirty="0" smtClean="0">
                <a:solidFill>
                  <a:schemeClr val="bg1"/>
                </a:solidFill>
              </a:endParaRP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Displacement control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Arc-length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Work control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Gen. disp. control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Ort. residual proc.(unified)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Strain ratio control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Strain control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Ort. residual proc. (original)</a:t>
              </a: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3706107" y="2743200"/>
              <a:ext cx="19113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Initial load factor</a:t>
              </a: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2746248" y="3311819"/>
              <a:ext cx="3048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</a:p>
          </p:txBody>
        </p:sp>
        <p:sp>
          <p:nvSpPr>
            <p:cNvPr id="124" name="Left Brace 123"/>
            <p:cNvSpPr/>
            <p:nvPr/>
          </p:nvSpPr>
          <p:spPr>
            <a:xfrm rot="5400000">
              <a:off x="2721864" y="3133343"/>
              <a:ext cx="304800" cy="457200"/>
            </a:xfrm>
            <a:prstGeom prst="leftBrac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2133600" y="2752344"/>
              <a:ext cx="17037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Update type **</a:t>
              </a:r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604340" y="3133344"/>
              <a:ext cx="1203960" cy="232664"/>
            </a:xfrm>
            <a:custGeom>
              <a:avLst/>
              <a:gdLst>
                <a:gd name="connsiteX0" fmla="*/ 1487424 w 1487424"/>
                <a:gd name="connsiteY0" fmla="*/ 105664 h 262128"/>
                <a:gd name="connsiteX1" fmla="*/ 1365504 w 1487424"/>
                <a:gd name="connsiteY1" fmla="*/ 20320 h 262128"/>
                <a:gd name="connsiteX2" fmla="*/ 963168 w 1487424"/>
                <a:gd name="connsiteY2" fmla="*/ 227584 h 262128"/>
                <a:gd name="connsiteX3" fmla="*/ 341376 w 1487424"/>
                <a:gd name="connsiteY3" fmla="*/ 227584 h 262128"/>
                <a:gd name="connsiteX4" fmla="*/ 0 w 1487424"/>
                <a:gd name="connsiteY4" fmla="*/ 32512 h 26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7424" h="262128">
                  <a:moveTo>
                    <a:pt x="1487424" y="105664"/>
                  </a:moveTo>
                  <a:cubicBezTo>
                    <a:pt x="1470152" y="52832"/>
                    <a:pt x="1452880" y="0"/>
                    <a:pt x="1365504" y="20320"/>
                  </a:cubicBezTo>
                  <a:cubicBezTo>
                    <a:pt x="1278128" y="40640"/>
                    <a:pt x="1133856" y="193040"/>
                    <a:pt x="963168" y="227584"/>
                  </a:cubicBezTo>
                  <a:cubicBezTo>
                    <a:pt x="792480" y="262128"/>
                    <a:pt x="501904" y="260096"/>
                    <a:pt x="341376" y="227584"/>
                  </a:cubicBezTo>
                  <a:cubicBezTo>
                    <a:pt x="180848" y="195072"/>
                    <a:pt x="90424" y="113792"/>
                    <a:pt x="0" y="32512"/>
                  </a:cubicBezTo>
                </a:path>
              </a:pathLst>
            </a:cu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3279648" y="3311821"/>
              <a:ext cx="2795016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</a:rPr>
                <a:t>none</a:t>
              </a:r>
            </a:p>
            <a:p>
              <a:r>
                <a:rPr lang="en-US" sz="1200" dirty="0" err="1" smtClean="0">
                  <a:solidFill>
                    <a:schemeClr val="bg1"/>
                  </a:solidFill>
                </a:rPr>
                <a:t>D.o.f</a:t>
              </a:r>
              <a:r>
                <a:rPr lang="en-US" sz="1200" dirty="0" smtClean="0">
                  <a:solidFill>
                    <a:schemeClr val="bg1"/>
                  </a:solidFill>
                </a:rPr>
                <a:t>. of the controlled equation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Type (Constant </a:t>
              </a:r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&lt;0&gt;</a:t>
              </a:r>
              <a:r>
                <a:rPr lang="en-US" sz="1200" dirty="0" smtClean="0">
                  <a:solidFill>
                    <a:schemeClr val="bg1"/>
                  </a:solidFill>
                </a:rPr>
                <a:t>, Variable </a:t>
              </a:r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&lt;1&gt;</a:t>
              </a:r>
              <a:r>
                <a:rPr lang="en-US" sz="1200" dirty="0" smtClean="0">
                  <a:solidFill>
                    <a:schemeClr val="bg1"/>
                  </a:solidFill>
                </a:rPr>
                <a:t>)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none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none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Initial inc. scale factor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Load increment for the first step</a:t>
              </a:r>
            </a:p>
            <a:p>
              <a:r>
                <a:rPr lang="en-US" sz="1200" dirty="0" err="1" smtClean="0">
                  <a:solidFill>
                    <a:schemeClr val="bg1"/>
                  </a:solidFill>
                </a:rPr>
                <a:t>D.o.f</a:t>
              </a:r>
              <a:r>
                <a:rPr lang="en-US" sz="1200" dirty="0" smtClean="0">
                  <a:solidFill>
                    <a:schemeClr val="bg1"/>
                  </a:solidFill>
                </a:rPr>
                <a:t>. of the controlled deformation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Initial inc. scale factor</a:t>
              </a:r>
            </a:p>
          </p:txBody>
        </p:sp>
        <p:sp>
          <p:nvSpPr>
            <p:cNvPr id="130" name="Left Brace 129"/>
            <p:cNvSpPr/>
            <p:nvPr/>
          </p:nvSpPr>
          <p:spPr>
            <a:xfrm rot="5400000">
              <a:off x="4474464" y="1990345"/>
              <a:ext cx="304800" cy="2743200"/>
            </a:xfrm>
            <a:prstGeom prst="leftBrac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6181344" y="3311820"/>
              <a:ext cx="256032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</a:rPr>
                <a:t>none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Type (Constant </a:t>
              </a:r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&lt;0&gt;</a:t>
              </a:r>
              <a:r>
                <a:rPr lang="en-US" sz="1200" dirty="0" smtClean="0">
                  <a:solidFill>
                    <a:schemeClr val="bg1"/>
                  </a:solidFill>
                </a:rPr>
                <a:t>, Variable </a:t>
              </a:r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&lt;1&gt;</a:t>
              </a:r>
              <a:r>
                <a:rPr lang="en-US" sz="1200" dirty="0" smtClean="0">
                  <a:solidFill>
                    <a:schemeClr val="bg1"/>
                  </a:solidFill>
                </a:rPr>
                <a:t>)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none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none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none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none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none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Type (Constant </a:t>
              </a:r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&lt;0&gt;</a:t>
              </a:r>
              <a:r>
                <a:rPr lang="en-US" sz="1200" dirty="0" smtClean="0">
                  <a:solidFill>
                    <a:schemeClr val="bg1"/>
                  </a:solidFill>
                </a:rPr>
                <a:t>, Variable </a:t>
              </a:r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&lt;1&gt;</a:t>
              </a:r>
              <a:r>
                <a:rPr lang="en-US" sz="1200" dirty="0" smtClean="0">
                  <a:solidFill>
                    <a:schemeClr val="bg1"/>
                  </a:solidFill>
                </a:rPr>
                <a:t>)</a:t>
              </a:r>
            </a:p>
            <a:p>
              <a:r>
                <a:rPr lang="en-US" sz="1200" dirty="0" smtClean="0">
                  <a:solidFill>
                    <a:schemeClr val="bg1"/>
                  </a:solidFill>
                </a:rPr>
                <a:t>none</a:t>
              </a:r>
            </a:p>
          </p:txBody>
        </p:sp>
        <p:sp>
          <p:nvSpPr>
            <p:cNvPr id="133" name="Left Brace 132"/>
            <p:cNvSpPr/>
            <p:nvPr/>
          </p:nvSpPr>
          <p:spPr>
            <a:xfrm rot="5400000">
              <a:off x="7141464" y="2218944"/>
              <a:ext cx="304800" cy="2286000"/>
            </a:xfrm>
            <a:prstGeom prst="leftBrac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370064" y="3064297"/>
              <a:ext cx="380559" cy="153281"/>
            </a:xfrm>
            <a:custGeom>
              <a:avLst/>
              <a:gdLst>
                <a:gd name="connsiteX0" fmla="*/ 0 w 380559"/>
                <a:gd name="connsiteY0" fmla="*/ 153281 h 153281"/>
                <a:gd name="connsiteX1" fmla="*/ 58141 w 380559"/>
                <a:gd name="connsiteY1" fmla="*/ 58141 h 153281"/>
                <a:gd name="connsiteX2" fmla="*/ 248420 w 380559"/>
                <a:gd name="connsiteY2" fmla="*/ 79283 h 153281"/>
                <a:gd name="connsiteX3" fmla="*/ 380559 w 380559"/>
                <a:gd name="connsiteY3" fmla="*/ 0 h 15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559" h="153281">
                  <a:moveTo>
                    <a:pt x="0" y="153281"/>
                  </a:moveTo>
                  <a:cubicBezTo>
                    <a:pt x="8369" y="111877"/>
                    <a:pt x="16738" y="70474"/>
                    <a:pt x="58141" y="58141"/>
                  </a:cubicBezTo>
                  <a:cubicBezTo>
                    <a:pt x="99544" y="45808"/>
                    <a:pt x="194684" y="88973"/>
                    <a:pt x="248420" y="79283"/>
                  </a:cubicBezTo>
                  <a:cubicBezTo>
                    <a:pt x="302156" y="69593"/>
                    <a:pt x="380559" y="0"/>
                    <a:pt x="380559" y="0"/>
                  </a:cubicBezTo>
                </a:path>
              </a:pathLst>
            </a:custGeom>
            <a:ln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677473" y="3071501"/>
              <a:ext cx="1731947" cy="227414"/>
            </a:xfrm>
            <a:custGeom>
              <a:avLst/>
              <a:gdLst>
                <a:gd name="connsiteX0" fmla="*/ 0 w 1731947"/>
                <a:gd name="connsiteY0" fmla="*/ 132460 h 227414"/>
                <a:gd name="connsiteX1" fmla="*/ 111095 w 1731947"/>
                <a:gd name="connsiteY1" fmla="*/ 12819 h 227414"/>
                <a:gd name="connsiteX2" fmla="*/ 321891 w 1731947"/>
                <a:gd name="connsiteY2" fmla="*/ 55548 h 227414"/>
                <a:gd name="connsiteX3" fmla="*/ 863125 w 1731947"/>
                <a:gd name="connsiteY3" fmla="*/ 206524 h 227414"/>
                <a:gd name="connsiteX4" fmla="*/ 1392964 w 1731947"/>
                <a:gd name="connsiteY4" fmla="*/ 180886 h 227414"/>
                <a:gd name="connsiteX5" fmla="*/ 1731947 w 1731947"/>
                <a:gd name="connsiteY5" fmla="*/ 1425 h 227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1947" h="227414">
                  <a:moveTo>
                    <a:pt x="0" y="132460"/>
                  </a:moveTo>
                  <a:cubicBezTo>
                    <a:pt x="28723" y="79049"/>
                    <a:pt x="57447" y="25638"/>
                    <a:pt x="111095" y="12819"/>
                  </a:cubicBezTo>
                  <a:cubicBezTo>
                    <a:pt x="164743" y="0"/>
                    <a:pt x="196553" y="23264"/>
                    <a:pt x="321891" y="55548"/>
                  </a:cubicBezTo>
                  <a:cubicBezTo>
                    <a:pt x="447229" y="87832"/>
                    <a:pt x="684613" y="185634"/>
                    <a:pt x="863125" y="206524"/>
                  </a:cubicBezTo>
                  <a:cubicBezTo>
                    <a:pt x="1041637" y="227414"/>
                    <a:pt x="1248160" y="215069"/>
                    <a:pt x="1392964" y="180886"/>
                  </a:cubicBezTo>
                  <a:cubicBezTo>
                    <a:pt x="1537768" y="146703"/>
                    <a:pt x="1670227" y="10920"/>
                    <a:pt x="1731947" y="1425"/>
                  </a:cubicBezTo>
                </a:path>
              </a:pathLst>
            </a:custGeom>
            <a:ln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9" name="Rectangle 148"/>
          <p:cNvSpPr/>
          <p:nvPr/>
        </p:nvSpPr>
        <p:spPr>
          <a:xfrm>
            <a:off x="265176" y="6165168"/>
            <a:ext cx="4002024" cy="540432"/>
          </a:xfrm>
          <a:prstGeom prst="rect">
            <a:avLst/>
          </a:prstGeom>
          <a:solidFill>
            <a:schemeClr val="tx1">
              <a:lumMod val="85000"/>
            </a:schemeClr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231648" y="6173980"/>
            <a:ext cx="4035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*</a:t>
            </a:r>
            <a:r>
              <a:rPr lang="en-US" sz="1200" dirty="0" smtClean="0">
                <a:solidFill>
                  <a:schemeClr val="bg1"/>
                </a:solidFill>
              </a:rPr>
              <a:t>Profile = Skyline Storage;  CSR = Compressed Sparse Row</a:t>
            </a:r>
          </a:p>
          <a:p>
            <a:r>
              <a:rPr lang="en-US" sz="1200" dirty="0" smtClean="0">
                <a:solidFill>
                  <a:schemeClr val="bg1"/>
                </a:solidFill>
              </a:rPr>
              <a:t>          (see slide 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sz="1200" dirty="0" smtClean="0">
                <a:solidFill>
                  <a:schemeClr val="bg1"/>
                </a:solidFill>
              </a:rPr>
              <a:t> for more details about CSR scheme)    </a:t>
            </a:r>
          </a:p>
        </p:txBody>
      </p:sp>
      <p:sp>
        <p:nvSpPr>
          <p:cNvPr id="39" name="Slide Number Placeholder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12</a:t>
            </a:fld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4306824" y="6169152"/>
            <a:ext cx="3922776" cy="531288"/>
            <a:chOff x="4306824" y="6169152"/>
            <a:chExt cx="3922776" cy="531288"/>
          </a:xfrm>
        </p:grpSpPr>
        <p:sp>
          <p:nvSpPr>
            <p:cNvPr id="45" name="Rectangle 44"/>
            <p:cNvSpPr/>
            <p:nvPr/>
          </p:nvSpPr>
          <p:spPr>
            <a:xfrm>
              <a:off x="4358640" y="6169152"/>
              <a:ext cx="3870960" cy="531288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306824" y="6266356"/>
              <a:ext cx="391058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</a:rPr>
                <a:t>**</a:t>
              </a:r>
              <a:r>
                <a:rPr lang="en-US" sz="1200" dirty="0" smtClean="0">
                  <a:solidFill>
                    <a:schemeClr val="bg1"/>
                  </a:solidFill>
                </a:rPr>
                <a:t>Stiffness Matrix Update :  </a:t>
              </a:r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&lt;0&gt;</a:t>
              </a:r>
              <a:r>
                <a:rPr lang="en-US" sz="1200" dirty="0" smtClean="0">
                  <a:solidFill>
                    <a:schemeClr val="bg1"/>
                  </a:solidFill>
                </a:rPr>
                <a:t>Standard   </a:t>
              </a:r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&lt;1&gt;</a:t>
              </a:r>
              <a:r>
                <a:rPr lang="en-US" sz="1200" dirty="0" smtClean="0">
                  <a:solidFill>
                    <a:schemeClr val="bg1"/>
                  </a:solidFill>
                </a:rPr>
                <a:t>Modified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1450848" y="735740"/>
            <a:ext cx="6096000" cy="53340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CSR Storage Scheme</a:t>
            </a:r>
            <a:endParaRPr lang="en-US" sz="3600" dirty="0">
              <a:solidFill>
                <a:srgbClr val="FFFF00"/>
              </a:solidFill>
              <a:effectLst/>
            </a:endParaRPr>
          </a:p>
        </p:txBody>
      </p:sp>
      <p:sp>
        <p:nvSpPr>
          <p:cNvPr id="39" name="Slide Number Placeholder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13</a:t>
            </a:fld>
            <a:endParaRPr lang="en-US"/>
          </a:p>
        </p:txBody>
      </p:sp>
      <p:grpSp>
        <p:nvGrpSpPr>
          <p:cNvPr id="137" name="Group 136"/>
          <p:cNvGrpSpPr/>
          <p:nvPr/>
        </p:nvGrpSpPr>
        <p:grpSpPr>
          <a:xfrm>
            <a:off x="2523744" y="1664208"/>
            <a:ext cx="3017520" cy="1895856"/>
            <a:chOff x="2438400" y="1749552"/>
            <a:chExt cx="3017520" cy="1895856"/>
          </a:xfrm>
        </p:grpSpPr>
        <p:sp>
          <p:nvSpPr>
            <p:cNvPr id="47" name="TextBox 46"/>
            <p:cNvSpPr txBox="1"/>
            <p:nvPr/>
          </p:nvSpPr>
          <p:spPr>
            <a:xfrm>
              <a:off x="2438400" y="2514600"/>
              <a:ext cx="7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[ </a:t>
              </a:r>
              <a:r>
                <a:rPr lang="pt-BR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A </a:t>
              </a:r>
              <a:r>
                <a:rPr lang="pt-BR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] =</a:t>
              </a:r>
              <a:endPara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Double Bracket 47"/>
            <p:cNvSpPr/>
            <p:nvPr/>
          </p:nvSpPr>
          <p:spPr>
            <a:xfrm>
              <a:off x="3276600" y="1749552"/>
              <a:ext cx="2179320" cy="1895856"/>
            </a:xfrm>
            <a:prstGeom prst="bracketPair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441685" y="1883664"/>
              <a:ext cx="19319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4     0     2     5     0</a:t>
              </a:r>
              <a:endPara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441685" y="2188464"/>
              <a:ext cx="19159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0     0     3     9     0</a:t>
              </a:r>
              <a:endPara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441685" y="2493264"/>
              <a:ext cx="19159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1     0     0     0     7</a:t>
              </a:r>
              <a:endPara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441685" y="2849880"/>
              <a:ext cx="19159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8     0     6     0     0</a:t>
              </a:r>
              <a:endPara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441685" y="3194304"/>
              <a:ext cx="19159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0     4     1     0     0</a:t>
              </a:r>
              <a:endPara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774192" y="4559808"/>
            <a:ext cx="4642289" cy="381524"/>
            <a:chOff x="774192" y="4559808"/>
            <a:chExt cx="4642289" cy="381524"/>
          </a:xfrm>
        </p:grpSpPr>
        <p:sp>
          <p:nvSpPr>
            <p:cNvPr id="56" name="TextBox 55"/>
            <p:cNvSpPr txBox="1"/>
            <p:nvPr/>
          </p:nvSpPr>
          <p:spPr>
            <a:xfrm>
              <a:off x="774192" y="4572000"/>
              <a:ext cx="806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{ </a:t>
              </a:r>
              <a:r>
                <a:rPr lang="pt-BR" b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j</a:t>
              </a:r>
              <a:r>
                <a:rPr lang="pt-BR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pt-BR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}  =</a:t>
              </a:r>
              <a:endPara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615440" y="4559808"/>
              <a:ext cx="38010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{ 1   3   4   3   4   1   5   1   3   2   3 }</a:t>
              </a:r>
              <a:endPara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762000" y="4102608"/>
            <a:ext cx="4657529" cy="381524"/>
            <a:chOff x="762000" y="4102608"/>
            <a:chExt cx="4657529" cy="381524"/>
          </a:xfrm>
        </p:grpSpPr>
        <p:sp>
          <p:nvSpPr>
            <p:cNvPr id="55" name="TextBox 54"/>
            <p:cNvSpPr txBox="1"/>
            <p:nvPr/>
          </p:nvSpPr>
          <p:spPr>
            <a:xfrm>
              <a:off x="1618488" y="4102608"/>
              <a:ext cx="38010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{ 4   2   5   3   9   1   7   8   6   4   1 }</a:t>
              </a:r>
              <a:endPara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62000" y="4114800"/>
              <a:ext cx="8386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{ </a:t>
              </a:r>
              <a:r>
                <a:rPr lang="pt-BR" b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a </a:t>
              </a:r>
              <a:r>
                <a:rPr lang="pt-BR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}  =</a:t>
              </a:r>
              <a:endPara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774192" y="5410200"/>
            <a:ext cx="4846841" cy="381000"/>
            <a:chOff x="774192" y="5410200"/>
            <a:chExt cx="4846841" cy="381000"/>
          </a:xfrm>
        </p:grpSpPr>
        <p:sp>
          <p:nvSpPr>
            <p:cNvPr id="59" name="TextBox 58"/>
            <p:cNvSpPr txBox="1"/>
            <p:nvPr/>
          </p:nvSpPr>
          <p:spPr>
            <a:xfrm>
              <a:off x="774192" y="5421868"/>
              <a:ext cx="793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{ </a:t>
              </a:r>
              <a:r>
                <a:rPr lang="pt-BR" b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pt-BR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pt-BR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}  =</a:t>
              </a:r>
              <a:endPara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627632" y="5410200"/>
              <a:ext cx="39934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{ 1             4        6        8      10   12 }</a:t>
              </a:r>
              <a:endPara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62" name="Straight Arrow Connector 61"/>
          <p:cNvCxnSpPr/>
          <p:nvPr/>
        </p:nvCxnSpPr>
        <p:spPr>
          <a:xfrm flipV="1">
            <a:off x="5410200" y="3864864"/>
            <a:ext cx="783336" cy="402336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239256" y="3645408"/>
            <a:ext cx="2333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Nonzero values of [</a:t>
            </a:r>
            <a:r>
              <a:rPr lang="pt-BR" b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7" name="Straight Arrow Connector 66"/>
          <p:cNvCxnSpPr/>
          <p:nvPr/>
        </p:nvCxnSpPr>
        <p:spPr>
          <a:xfrm>
            <a:off x="5410200" y="4724400"/>
            <a:ext cx="7620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224016" y="4535424"/>
            <a:ext cx="2396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Corresponding columns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1" name="Straight Arrow Connector 70"/>
          <p:cNvCxnSpPr/>
          <p:nvPr/>
        </p:nvCxnSpPr>
        <p:spPr>
          <a:xfrm rot="5400000" flipH="1" flipV="1">
            <a:off x="1689386" y="5169408"/>
            <a:ext cx="456406" cy="794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/>
          <p:nvPr/>
        </p:nvCxnSpPr>
        <p:spPr>
          <a:xfrm rot="5400000" flipH="1" flipV="1">
            <a:off x="3276600" y="5181600"/>
            <a:ext cx="456406" cy="794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/>
          <p:nvPr/>
        </p:nvCxnSpPr>
        <p:spPr>
          <a:xfrm rot="5400000" flipH="1" flipV="1">
            <a:off x="2642616" y="5168614"/>
            <a:ext cx="456406" cy="794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/>
          <p:nvPr/>
        </p:nvCxnSpPr>
        <p:spPr>
          <a:xfrm rot="5400000" flipH="1" flipV="1">
            <a:off x="3911378" y="5180806"/>
            <a:ext cx="456406" cy="794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 rot="5400000" flipH="1" flipV="1">
            <a:off x="4520184" y="5180806"/>
            <a:ext cx="456406" cy="794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/>
          <p:nvPr/>
        </p:nvCxnSpPr>
        <p:spPr>
          <a:xfrm>
            <a:off x="5568696" y="5632704"/>
            <a:ext cx="758952" cy="280416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6337494" y="5413462"/>
            <a:ext cx="24224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Position of first nonzero</a:t>
            </a:r>
          </a:p>
          <a:p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element of each row in </a:t>
            </a:r>
          </a:p>
          <a:p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vector  { </a:t>
            </a:r>
            <a:r>
              <a:rPr lang="pt-BR" b="1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}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3" name="Title 1"/>
          <p:cNvSpPr>
            <a:spLocks noGrp="1"/>
          </p:cNvSpPr>
          <p:nvPr>
            <p:ph type="ctrTitle"/>
          </p:nvPr>
        </p:nvSpPr>
        <p:spPr>
          <a:xfrm>
            <a:off x="1450848" y="735740"/>
            <a:ext cx="6096000" cy="53340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Example  (Lee Frame)</a:t>
            </a:r>
            <a:endParaRPr lang="en-US" sz="3600" dirty="0">
              <a:solidFill>
                <a:srgbClr val="FFFF00"/>
              </a:solidFill>
              <a:effectLst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52400" y="1228344"/>
            <a:ext cx="5364480" cy="5526024"/>
            <a:chOff x="274320" y="1216152"/>
            <a:chExt cx="5364480" cy="5526024"/>
          </a:xfrm>
        </p:grpSpPr>
        <p:sp>
          <p:nvSpPr>
            <p:cNvPr id="40" name="Rectangle 39"/>
            <p:cNvSpPr/>
            <p:nvPr/>
          </p:nvSpPr>
          <p:spPr>
            <a:xfrm>
              <a:off x="274320" y="1216152"/>
              <a:ext cx="5364480" cy="5526024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74320" y="1216152"/>
              <a:ext cx="5141151" cy="5509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'</a:t>
              </a:r>
              <a:r>
                <a:rPr lang="en-US" sz="11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plane_frame</a:t>
              </a:r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'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11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0.000000E+000 	 </a:t>
              </a:r>
              <a:r>
                <a:rPr lang="en-US" sz="11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0.000000E+000</a:t>
              </a:r>
              <a:endPara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0.000000E+000 	 2.400000E+001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0.000000E+000 	 4.800000E+001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0.000000E+000 	 7.200000E+001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0.000000E+000 	 9.600000E+001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0.000000E+000 	 1.200000E+002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2.400000E+001 	 1.200000E+002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4.800000E+001 	 1.200000E+002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7.200000E+001 	 1.200000E+002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9.600000E+001 	 1.200000E+002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1.200000E+002 	 </a:t>
              </a:r>
              <a:r>
                <a:rPr lang="en-US" sz="110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1.200000E+002</a:t>
              </a:r>
              <a:endPara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0 	 1 	 1 	 0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10 	 1 	 1 	 0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6 	 0 	 -1 	 0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10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0 	 1 	 4.320000E+003     2.160000E+003     1.440000E+003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 	 2 	 4.320000E+003     2.160000E+003     1.440000E+003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 	 3 	 4.320000E+003     2.160000E+003     1.440000E+003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3 	 4 	 4.320000E+003     2.160000E+003     1.440000E+003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 	 5 	 4.320000E+003     2.160000E+003     1.440000E+003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5 	 6 	 4.320000E+003     2.160000E+003     1.440000E+003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6 	 7 	 4.320000E+003     2.160000E+003     1.440000E+003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7 	 8 	 4.320000E+003     2.160000E+003     1.440000E+003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8 	 9 	 4.320000E+003     2.160000E+003     1.440000E+003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9 	 10 	 4.320000E+003     2.160000E+003     1.440000E+003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6 	 0 </a:t>
              </a:r>
            </a:p>
            <a:p>
              <a:r>
                <a:rPr lang="en-US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6 	 1</a:t>
              </a:r>
              <a:endParaRPr lang="en-US" sz="1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172200" y="2114038"/>
            <a:ext cx="2286000" cy="1162562"/>
            <a:chOff x="5739384" y="1575816"/>
            <a:chExt cx="2286000" cy="1162562"/>
          </a:xfrm>
        </p:grpSpPr>
        <p:sp>
          <p:nvSpPr>
            <p:cNvPr id="42" name="Rectangle 41"/>
            <p:cNvSpPr/>
            <p:nvPr/>
          </p:nvSpPr>
          <p:spPr>
            <a:xfrm>
              <a:off x="5739384" y="1575816"/>
              <a:ext cx="2286000" cy="1066800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867400" y="1661160"/>
              <a:ext cx="20574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4       0      0.10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250    40    0.0001</a:t>
              </a:r>
            </a:p>
            <a:p>
              <a:endParaRPr lang="en-US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5562600" y="6166247"/>
            <a:ext cx="153862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Model File</a:t>
            </a:r>
          </a:p>
          <a:p>
            <a:r>
              <a:rPr lang="pt-BR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(Plane Frame)</a:t>
            </a:r>
            <a:endParaRPr lang="en-US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470785" y="3200400"/>
            <a:ext cx="175881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Algorithm File</a:t>
            </a:r>
          </a:p>
          <a:p>
            <a:r>
              <a:rPr lang="pt-BR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(Crout Solver)</a:t>
            </a:r>
            <a:endParaRPr lang="en-US" sz="1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3" name="Title 1"/>
          <p:cNvSpPr>
            <a:spLocks noGrp="1"/>
          </p:cNvSpPr>
          <p:nvPr>
            <p:ph type="ctrTitle"/>
          </p:nvPr>
        </p:nvSpPr>
        <p:spPr>
          <a:xfrm>
            <a:off x="1450848" y="735740"/>
            <a:ext cx="6096000" cy="53340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Example (Lee Frame)</a:t>
            </a:r>
            <a:endParaRPr lang="en-US" sz="3600" dirty="0">
              <a:solidFill>
                <a:srgbClr val="FFFF00"/>
              </a:solidFill>
              <a:effectLst/>
            </a:endParaRPr>
          </a:p>
        </p:txBody>
      </p:sp>
      <p:graphicFrame>
        <p:nvGraphicFramePr>
          <p:cNvPr id="37" name="Table 36"/>
          <p:cNvGraphicFramePr>
            <a:graphicFrameLocks noGrp="1"/>
          </p:cNvGraphicFramePr>
          <p:nvPr/>
        </p:nvGraphicFramePr>
        <p:xfrm>
          <a:off x="2441448" y="1905000"/>
          <a:ext cx="41910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5500"/>
                <a:gridCol w="2095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Total # of  Elements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CPU Time</a:t>
                      </a:r>
                      <a:r>
                        <a:rPr lang="pt-BR" baseline="0" dirty="0" smtClean="0"/>
                        <a:t> (s)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0.374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0.639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0.983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1.888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3.448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320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6.318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640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11.684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1280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22.543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2560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44.772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5120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87.985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3" name="Title 1"/>
          <p:cNvSpPr>
            <a:spLocks noGrp="1"/>
          </p:cNvSpPr>
          <p:nvPr>
            <p:ph type="ctrTitle"/>
          </p:nvPr>
        </p:nvSpPr>
        <p:spPr>
          <a:xfrm>
            <a:off x="1450848" y="735740"/>
            <a:ext cx="6096000" cy="53340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Example (Lee Frame)</a:t>
            </a:r>
            <a:endParaRPr lang="en-US" sz="3600" dirty="0">
              <a:solidFill>
                <a:srgbClr val="FFFF00"/>
              </a:solidFill>
              <a:effectLst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524000"/>
            <a:ext cx="6477000" cy="4900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 rot="16200000">
            <a:off x="369090" y="3745710"/>
            <a:ext cx="1459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Load Factor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80032" y="6406896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Vertical Displacements (where the load is applied)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0" y="5803392"/>
            <a:ext cx="21932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Coarsest mesh (00010 elements)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4479229" y="5626608"/>
            <a:ext cx="778571" cy="290900"/>
          </a:xfrm>
          <a:prstGeom prst="straightConnector1">
            <a:avLst/>
          </a:prstGeom>
          <a:ln w="19050">
            <a:solidFill>
              <a:schemeClr val="bg1"/>
            </a:solidFill>
            <a:prstDash val="sys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004560" y="3368040"/>
            <a:ext cx="10422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# of Elements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Left Brace 17"/>
          <p:cNvSpPr/>
          <p:nvPr/>
        </p:nvSpPr>
        <p:spPr>
          <a:xfrm>
            <a:off x="6690360" y="1676400"/>
            <a:ext cx="152400" cy="1371600"/>
          </a:xfrm>
          <a:prstGeom prst="leftBrac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 rot="10800000">
            <a:off x="6400800" y="2362200"/>
            <a:ext cx="228600" cy="1588"/>
          </a:xfrm>
          <a:prstGeom prst="line">
            <a:avLst/>
          </a:prstGeom>
          <a:ln w="19050">
            <a:solidFill>
              <a:schemeClr val="bg1"/>
            </a:solidFill>
            <a:prstDash val="sys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>
            <a:off x="5906294" y="2856706"/>
            <a:ext cx="990600" cy="1588"/>
          </a:xfrm>
          <a:prstGeom prst="line">
            <a:avLst/>
          </a:prstGeom>
          <a:ln w="19050">
            <a:solidFill>
              <a:schemeClr val="bg1"/>
            </a:solidFill>
            <a:prstDash val="sysDash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746760"/>
            <a:ext cx="4648200" cy="533400"/>
          </a:xfrm>
        </p:spPr>
        <p:txBody>
          <a:bodyPr>
            <a:noAutofit/>
          </a:bodyPr>
          <a:lstStyle/>
          <a:p>
            <a:pPr algn="ctr"/>
            <a:r>
              <a:rPr lang="pt-BR" dirty="0" smtClean="0">
                <a:solidFill>
                  <a:srgbClr val="FFFF00"/>
                </a:solidFill>
              </a:rPr>
              <a:t>Ongoing</a:t>
            </a:r>
            <a:r>
              <a:rPr lang="pt-BR" sz="3600" dirty="0" smtClean="0">
                <a:solidFill>
                  <a:srgbClr val="FFFF00"/>
                </a:solidFill>
              </a:rPr>
              <a:t> Work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4211" y="2057400"/>
            <a:ext cx="2664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 smtClean="0">
                <a:latin typeface="+mj-lt"/>
              </a:rPr>
              <a:t> </a:t>
            </a:r>
            <a:endParaRPr lang="pt-BR" sz="24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en-US" sz="28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57400" y="4648200"/>
            <a:ext cx="478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Anderson Pereira </a:t>
            </a:r>
            <a:r>
              <a:rPr lang="pt-B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</a:t>
            </a:r>
            <a:r>
              <a:rPr lang="pt-B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4"/>
              </a:rPr>
              <a:t>anderson@tecgraf.puc-rio.br</a:t>
            </a:r>
            <a:r>
              <a:rPr lang="pt-B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),</a:t>
            </a:r>
            <a:endParaRPr lang="pt-BR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pt-B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Ivan Menezes </a:t>
            </a:r>
            <a:r>
              <a:rPr lang="pt-B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</a:t>
            </a:r>
            <a:r>
              <a:rPr lang="pt-B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5"/>
              </a:rPr>
              <a:t>ivan</a:t>
            </a:r>
            <a:r>
              <a:rPr lang="pt-B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@tecgraf.puc-rio.br</a:t>
            </a:r>
            <a:r>
              <a:rPr lang="pt-B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 and</a:t>
            </a:r>
            <a:endParaRPr lang="pt-BR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pt-B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Glaucio Paulino (</a:t>
            </a:r>
            <a:r>
              <a:rPr lang="pt-B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paulino@illinois.edu</a:t>
            </a:r>
            <a:r>
              <a:rPr lang="pt-B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/>
            <a:endParaRPr lang="pt-BR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70544" y="5638800"/>
            <a:ext cx="990600" cy="771144"/>
            <a:chOff x="4572000" y="4181856"/>
            <a:chExt cx="990600" cy="771144"/>
          </a:xfrm>
        </p:grpSpPr>
        <p:grpSp>
          <p:nvGrpSpPr>
            <p:cNvPr id="15" name="Group 13"/>
            <p:cNvGrpSpPr/>
            <p:nvPr/>
          </p:nvGrpSpPr>
          <p:grpSpPr>
            <a:xfrm>
              <a:off x="4572000" y="4181856"/>
              <a:ext cx="990600" cy="771144"/>
              <a:chOff x="4572000" y="4181856"/>
              <a:chExt cx="990600" cy="771144"/>
            </a:xfrm>
          </p:grpSpPr>
          <p:sp>
            <p:nvSpPr>
              <p:cNvPr id="17" name="Rectangle 16"/>
              <p:cNvSpPr/>
              <p:nvPr/>
            </p:nvSpPr>
            <p:spPr bwMode="auto">
              <a:xfrm>
                <a:off x="4572000" y="4191000"/>
                <a:ext cx="990600" cy="762000"/>
              </a:xfrm>
              <a:prstGeom prst="rect">
                <a:avLst/>
              </a:prstGeom>
              <a:solidFill>
                <a:srgbClr val="FFFFFF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333399"/>
                  </a:buClr>
                  <a:buSzTx/>
                  <a:buFont typeface="Wingdings" pitchFamily="2" charset="2"/>
                  <a:buBlip>
                    <a:blip r:embed="rId7"/>
                  </a:buBlip>
                  <a:tabLst/>
                  <a:defRPr/>
                </a:pPr>
                <a:endParaRPr kumimoji="0" 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 bwMode="auto">
              <a:xfrm>
                <a:off x="4572000" y="4181856"/>
                <a:ext cx="990600" cy="762000"/>
              </a:xfrm>
              <a:prstGeom prst="rect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333399"/>
                  </a:buClr>
                  <a:buSzTx/>
                  <a:buFont typeface="Wingdings" pitchFamily="2" charset="2"/>
                  <a:buBlip>
                    <a:blip r:embed="rId7"/>
                  </a:buBlip>
                  <a:tabLst/>
                  <a:defRPr/>
                </a:pPr>
                <a:endParaRPr kumimoji="0" 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</p:grpSp>
        <p:graphicFrame>
          <p:nvGraphicFramePr>
            <p:cNvPr id="16" name="Object 2"/>
            <p:cNvGraphicFramePr>
              <a:graphicFrameLocks noChangeAspect="1"/>
            </p:cNvGraphicFramePr>
            <p:nvPr/>
          </p:nvGraphicFramePr>
          <p:xfrm>
            <a:off x="4623816" y="4255008"/>
            <a:ext cx="885825" cy="660400"/>
          </p:xfrm>
          <a:graphic>
            <a:graphicData uri="http://schemas.openxmlformats.org/presentationml/2006/ole">
              <p:oleObj spid="_x0000_s27651" name="CorelDRAW" r:id="rId8" imgW="1736280" imgH="1293120" progId="">
                <p:embed/>
              </p:oleObj>
            </a:graphicData>
          </a:graphic>
        </p:graphicFrame>
      </p:grpSp>
      <p:sp>
        <p:nvSpPr>
          <p:cNvPr id="19" name="TextBox 18"/>
          <p:cNvSpPr txBox="1"/>
          <p:nvPr/>
        </p:nvSpPr>
        <p:spPr>
          <a:xfrm>
            <a:off x="2590800" y="6305490"/>
            <a:ext cx="344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Rio de Janeiro, August </a:t>
            </a: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24, </a:t>
            </a:r>
            <a:r>
              <a:rPr lang="pt-BR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2009</a:t>
            </a:r>
            <a:endParaRPr lang="en-US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0" name="Picture 8" descr="그림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25970" y="5486400"/>
            <a:ext cx="734661" cy="953073"/>
          </a:xfrm>
          <a:prstGeom prst="rect">
            <a:avLst/>
          </a:prstGeom>
          <a:noFill/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914400" y="2209800"/>
            <a:ext cx="72758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Implementing NLS++ in the context of TopFEM program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Deriving new models for testing the NLS++</a:t>
            </a:r>
            <a:endParaRPr lang="en-US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98192" y="753792"/>
            <a:ext cx="4559808" cy="53340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  <a:effectLst/>
              </a:rPr>
              <a:t>Directory Structure</a:t>
            </a:r>
            <a:endParaRPr lang="en-US" sz="3600" dirty="0">
              <a:solidFill>
                <a:srgbClr val="FFFF00"/>
              </a:solidFill>
              <a:effectLst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55316" y="1803012"/>
            <a:ext cx="7772400" cy="4495800"/>
          </a:xfrm>
          <a:prstGeom prst="rect">
            <a:avLst/>
          </a:prstGeom>
          <a:solidFill>
            <a:schemeClr val="tx1">
              <a:lumMod val="85000"/>
            </a:schemeClr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100885" y="2031612"/>
            <a:ext cx="6784943" cy="4005072"/>
            <a:chOff x="1100885" y="2031612"/>
            <a:chExt cx="6784943" cy="4005072"/>
          </a:xfrm>
        </p:grpSpPr>
        <p:cxnSp>
          <p:nvCxnSpPr>
            <p:cNvPr id="53" name="Straight Connector 52"/>
            <p:cNvCxnSpPr/>
            <p:nvPr/>
          </p:nvCxnSpPr>
          <p:spPr>
            <a:xfrm rot="16200000" flipH="1">
              <a:off x="1033388" y="4047771"/>
              <a:ext cx="3656806" cy="16220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54" name="Straight Connector 53"/>
            <p:cNvCxnSpPr/>
            <p:nvPr/>
          </p:nvCxnSpPr>
          <p:spPr>
            <a:xfrm>
              <a:off x="2485457" y="2223718"/>
              <a:ext cx="381000" cy="1588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55" name="Straight Connector 54"/>
            <p:cNvCxnSpPr/>
            <p:nvPr/>
          </p:nvCxnSpPr>
          <p:spPr>
            <a:xfrm>
              <a:off x="2865413" y="2682296"/>
              <a:ext cx="381000" cy="1588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56" name="Straight Connector 55"/>
            <p:cNvCxnSpPr/>
            <p:nvPr/>
          </p:nvCxnSpPr>
          <p:spPr>
            <a:xfrm>
              <a:off x="2865413" y="3139496"/>
              <a:ext cx="381000" cy="1588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57" name="Straight Connector 56"/>
            <p:cNvCxnSpPr/>
            <p:nvPr/>
          </p:nvCxnSpPr>
          <p:spPr>
            <a:xfrm>
              <a:off x="2865413" y="3596696"/>
              <a:ext cx="381000" cy="1588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58" name="Straight Connector 57"/>
            <p:cNvCxnSpPr/>
            <p:nvPr/>
          </p:nvCxnSpPr>
          <p:spPr>
            <a:xfrm>
              <a:off x="2852887" y="4053896"/>
              <a:ext cx="381000" cy="1588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59" name="Straight Connector 58"/>
            <p:cNvCxnSpPr/>
            <p:nvPr/>
          </p:nvCxnSpPr>
          <p:spPr>
            <a:xfrm>
              <a:off x="2867501" y="4511096"/>
              <a:ext cx="381000" cy="1588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>
            <a:xfrm>
              <a:off x="2866457" y="5882696"/>
              <a:ext cx="381000" cy="1588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61" name="Straight Connector 60"/>
            <p:cNvCxnSpPr/>
            <p:nvPr/>
          </p:nvCxnSpPr>
          <p:spPr>
            <a:xfrm>
              <a:off x="2852887" y="5425496"/>
              <a:ext cx="381000" cy="1588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62" name="Straight Connector 61"/>
            <p:cNvCxnSpPr/>
            <p:nvPr/>
          </p:nvCxnSpPr>
          <p:spPr>
            <a:xfrm>
              <a:off x="2852887" y="4968296"/>
              <a:ext cx="381000" cy="1588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63" name="TextBox 62"/>
            <p:cNvSpPr txBox="1"/>
            <p:nvPr/>
          </p:nvSpPr>
          <p:spPr>
            <a:xfrm>
              <a:off x="1100885" y="2031612"/>
              <a:ext cx="1447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NLS</a:t>
              </a:r>
              <a:r>
                <a:rPr lang="en-US" b="1" kern="0" dirty="0" smtClean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_ROOT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241361" y="2479668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include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246222" y="2924152"/>
              <a:ext cx="5309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src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246222" y="3381352"/>
              <a:ext cx="5309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bin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235265" y="3838552"/>
              <a:ext cx="5309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obj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235265" y="4295752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lib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235265" y="4752952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b="1" kern="0" dirty="0" smtClean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docs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235265" y="5210152"/>
              <a:ext cx="15953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external_libs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235265" y="5667352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tests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091449" y="2484064"/>
              <a:ext cx="15953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(header files)</a:t>
              </a:r>
              <a:endParaRPr kumimoji="0" lang="en-US" sz="180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719715" y="2921104"/>
              <a:ext cx="38523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(source code of the NLS++ library)</a:t>
              </a:r>
              <a:endParaRPr kumimoji="0" lang="en-US" sz="180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713629" y="3390496"/>
              <a:ext cx="37753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(applications, i.e., executable files)</a:t>
              </a:r>
              <a:endParaRPr kumimoji="0" lang="en-US" sz="180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704151" y="3832122"/>
              <a:ext cx="1492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(object files)</a:t>
              </a:r>
              <a:endParaRPr kumimoji="0" lang="en-US" sz="180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674419" y="4291702"/>
              <a:ext cx="42114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(released version of the NLS++ library)</a:t>
              </a:r>
              <a:endParaRPr kumimoji="0" lang="en-US" sz="180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10000" y="4735332"/>
              <a:ext cx="39292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(documentation</a:t>
              </a:r>
              <a:r>
                <a:rPr kumimoji="0" lang="pt-BR" sz="1800" i="1" u="none" strike="noStrike" kern="0" cap="none" spc="0" normalizeH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files, e.g. NLS.PPT</a:t>
              </a:r>
              <a:r>
                <a:rPr kumimoji="0" lang="pt-BR" sz="1800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)</a:t>
              </a:r>
              <a:endParaRPr kumimoji="0" lang="en-US" sz="180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670433" y="5217584"/>
              <a:ext cx="25314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(e.g. Linear_Solver,...)</a:t>
              </a:r>
              <a:endParaRPr kumimoji="0" lang="en-US" sz="180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902605" y="5650776"/>
              <a:ext cx="3172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(clients of the NLS++ library)</a:t>
              </a:r>
              <a:endParaRPr kumimoji="0" lang="en-US" sz="180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710184" y="1343464"/>
            <a:ext cx="7696200" cy="4828736"/>
            <a:chOff x="838200" y="1343464"/>
            <a:chExt cx="7696200" cy="4828736"/>
          </a:xfrm>
        </p:grpSpPr>
        <p:sp>
          <p:nvSpPr>
            <p:cNvPr id="14" name="Rectangle 13"/>
            <p:cNvSpPr/>
            <p:nvPr/>
          </p:nvSpPr>
          <p:spPr>
            <a:xfrm>
              <a:off x="838200" y="1343464"/>
              <a:ext cx="7696200" cy="4828736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078520" y="1453660"/>
              <a:ext cx="7151080" cy="4524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#include &lt;</a:t>
              </a: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nls.h</a:t>
              </a: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&gt;</a:t>
              </a:r>
            </a:p>
            <a:p>
              <a:pPr lvl="0">
                <a:defRPr/>
              </a:pPr>
              <a:endParaRPr lang="en-US" kern="0" dirty="0" smtClean="0">
                <a:solidFill>
                  <a:sysClr val="windowText" lastClr="000000"/>
                </a:solidFill>
                <a:cs typeface="Times New Roman" pitchFamily="18" charset="0"/>
              </a:endParaRP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class </a:t>
              </a: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cMyModel</a:t>
              </a: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  : public </a:t>
              </a: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cModel</a:t>
              </a:r>
              <a:endParaRPr lang="en-US" kern="0" dirty="0" smtClean="0">
                <a:solidFill>
                  <a:sysClr val="windowText" lastClr="000000"/>
                </a:solidFill>
                <a:cs typeface="Times New Roman" pitchFamily="18" charset="0"/>
              </a:endParaRP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{</a:t>
              </a: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  …</a:t>
              </a: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};</a:t>
              </a:r>
            </a:p>
            <a:p>
              <a:pPr lvl="0">
                <a:defRPr/>
              </a:pPr>
              <a:endParaRPr lang="en-US" kern="0" dirty="0" smtClean="0">
                <a:solidFill>
                  <a:sysClr val="windowText" lastClr="000000"/>
                </a:solidFill>
                <a:cs typeface="Times New Roman" pitchFamily="18" charset="0"/>
              </a:endParaRPr>
            </a:p>
            <a:p>
              <a:pPr lvl="0">
                <a:defRPr/>
              </a:pP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int</a:t>
              </a: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 main()</a:t>
              </a: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{</a:t>
              </a: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   </a:t>
              </a: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cMyModel</a:t>
              </a: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 *</a:t>
              </a: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pcModel</a:t>
              </a: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 = new </a:t>
              </a: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cMyModel</a:t>
              </a: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();</a:t>
              </a: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   </a:t>
              </a: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cLynSys</a:t>
              </a: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 *</a:t>
              </a: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pcLinSys</a:t>
              </a: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 = new </a:t>
              </a: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cCroutProfile</a:t>
              </a: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( );</a:t>
              </a: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   …</a:t>
              </a: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   </a:t>
              </a: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cCtrl</a:t>
              </a: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 *</a:t>
              </a: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pcCtrl</a:t>
              </a: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 = new </a:t>
              </a: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cNewtonRaphson</a:t>
              </a: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( </a:t>
              </a: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pcModel</a:t>
              </a: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, &amp;</a:t>
              </a: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sCtrl</a:t>
              </a: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, </a:t>
              </a: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pcLinSys</a:t>
              </a: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 );</a:t>
              </a: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   …</a:t>
              </a: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   </a:t>
              </a:r>
              <a:r>
                <a:rPr lang="en-US" kern="0" dirty="0" err="1" smtClean="0">
                  <a:solidFill>
                    <a:sysClr val="windowText" lastClr="000000"/>
                  </a:solidFill>
                  <a:cs typeface="Times New Roman" pitchFamily="18" charset="0"/>
                </a:rPr>
                <a:t>pcCtrl</a:t>
              </a: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-&gt;Solver( );		</a:t>
              </a: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  <a:cs typeface="Times New Roman" pitchFamily="18" charset="0"/>
                </a:rPr>
                <a:t>}</a:t>
              </a:r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3048000" y="6324600"/>
            <a:ext cx="2895600" cy="3048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4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File:  myapp.cpp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066800" y="762000"/>
            <a:ext cx="7162800" cy="5334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Creating (coding) a New Application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1752600" y="760124"/>
            <a:ext cx="5715000" cy="53340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Generating a New Application</a:t>
            </a:r>
            <a:endParaRPr lang="en-US" sz="3600" dirty="0">
              <a:solidFill>
                <a:srgbClr val="FFFF00"/>
              </a:solidFill>
              <a:effectLst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990600" y="1676400"/>
            <a:ext cx="7086600" cy="3048000"/>
            <a:chOff x="533400" y="1524000"/>
            <a:chExt cx="7086600" cy="3048000"/>
          </a:xfrm>
        </p:grpSpPr>
        <p:sp>
          <p:nvSpPr>
            <p:cNvPr id="14" name="Rectangle 13"/>
            <p:cNvSpPr/>
            <p:nvPr/>
          </p:nvSpPr>
          <p:spPr>
            <a:xfrm>
              <a:off x="533400" y="1524000"/>
              <a:ext cx="7086600" cy="3048000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62000" y="1732866"/>
              <a:ext cx="6629400" cy="26468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2000" b="1" dirty="0" smtClean="0">
                  <a:solidFill>
                    <a:schemeClr val="bg1"/>
                  </a:solidFill>
                </a:rPr>
                <a:t>Compilation Step:</a:t>
              </a:r>
              <a:endParaRPr lang="en-US" kern="0" dirty="0" smtClean="0">
                <a:solidFill>
                  <a:sysClr val="windowText" lastClr="000000"/>
                </a:solidFill>
              </a:endParaRP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</a:rPr>
                <a:t>[~]g++  -c  myapp.cpp  –I&lt;NLS_ROOT&gt;/include </a:t>
              </a: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</a:rPr>
                <a:t>      –I&lt;NLS_ROOT/</a:t>
              </a:r>
              <a:r>
                <a:rPr lang="en-US" kern="0" dirty="0" err="1" smtClean="0">
                  <a:solidFill>
                    <a:sysClr val="windowText" lastClr="000000"/>
                  </a:solidFill>
                </a:rPr>
                <a:t>external_libs</a:t>
              </a:r>
              <a:r>
                <a:rPr lang="en-US" kern="0" dirty="0" smtClean="0">
                  <a:solidFill>
                    <a:sysClr val="windowText" lastClr="000000"/>
                  </a:solidFill>
                </a:rPr>
                <a:t>/</a:t>
              </a:r>
              <a:r>
                <a:rPr lang="en-US" kern="0" dirty="0" err="1" smtClean="0">
                  <a:solidFill>
                    <a:sysClr val="windowText" lastClr="000000"/>
                  </a:solidFill>
                </a:rPr>
                <a:t>LinSys</a:t>
              </a:r>
              <a:r>
                <a:rPr lang="en-US" kern="0" dirty="0" smtClean="0">
                  <a:solidFill>
                    <a:sysClr val="windowText" lastClr="000000"/>
                  </a:solidFill>
                </a:rPr>
                <a:t>&gt;/include</a:t>
              </a:r>
            </a:p>
            <a:p>
              <a:pPr lvl="0">
                <a:defRPr/>
              </a:pPr>
              <a:endParaRPr lang="pt-BR" kern="0" dirty="0" smtClean="0">
                <a:solidFill>
                  <a:sysClr val="windowText" lastClr="000000"/>
                </a:solidFill>
              </a:endParaRPr>
            </a:p>
            <a:p>
              <a:pPr lvl="0">
                <a:defRPr/>
              </a:pPr>
              <a:endParaRPr lang="pt-BR" kern="0" dirty="0" smtClean="0">
                <a:solidFill>
                  <a:sysClr val="windowText" lastClr="000000"/>
                </a:solidFill>
              </a:endParaRPr>
            </a:p>
            <a:p>
              <a:pPr>
                <a:defRPr/>
              </a:pPr>
              <a:r>
                <a:rPr lang="en-US" sz="2000" b="1" dirty="0" smtClean="0">
                  <a:solidFill>
                    <a:schemeClr val="bg1"/>
                  </a:solidFill>
                </a:rPr>
                <a:t>Linking Step:</a:t>
              </a:r>
              <a:endParaRPr lang="en-US" kern="0" dirty="0" smtClean="0">
                <a:solidFill>
                  <a:sysClr val="windowText" lastClr="000000"/>
                </a:solidFill>
              </a:endParaRP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</a:rPr>
                <a:t>[~]g++  -o  </a:t>
              </a:r>
              <a:r>
                <a:rPr lang="en-US" kern="0" dirty="0" err="1" smtClean="0">
                  <a:solidFill>
                    <a:sysClr val="windowText" lastClr="000000"/>
                  </a:solidFill>
                </a:rPr>
                <a:t>myapp</a:t>
              </a:r>
              <a:r>
                <a:rPr lang="en-US" kern="0" dirty="0" smtClean="0">
                  <a:solidFill>
                    <a:sysClr val="windowText" lastClr="000000"/>
                  </a:solidFill>
                </a:rPr>
                <a:t>  </a:t>
              </a:r>
              <a:r>
                <a:rPr lang="en-US" kern="0" dirty="0" err="1" smtClean="0">
                  <a:solidFill>
                    <a:sysClr val="windowText" lastClr="000000"/>
                  </a:solidFill>
                </a:rPr>
                <a:t>myapp.o</a:t>
              </a:r>
              <a:r>
                <a:rPr lang="en-US" kern="0" dirty="0" smtClean="0">
                  <a:solidFill>
                    <a:sysClr val="windowText" lastClr="000000"/>
                  </a:solidFill>
                </a:rPr>
                <a:t> </a:t>
              </a: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</a:rPr>
                <a:t>     &lt;NLS_ROOT&gt;/lib/&lt;System&gt;/</a:t>
              </a:r>
              <a:r>
                <a:rPr lang="en-US" kern="0" dirty="0" err="1" smtClean="0">
                  <a:solidFill>
                    <a:sysClr val="windowText" lastClr="000000"/>
                  </a:solidFill>
                </a:rPr>
                <a:t>libnls.a</a:t>
              </a:r>
              <a:r>
                <a:rPr lang="en-US" kern="0" dirty="0" smtClean="0">
                  <a:solidFill>
                    <a:sysClr val="windowText" lastClr="000000"/>
                  </a:solidFill>
                </a:rPr>
                <a:t> </a:t>
              </a:r>
            </a:p>
            <a:p>
              <a:pPr lvl="0">
                <a:defRPr/>
              </a:pPr>
              <a:r>
                <a:rPr lang="en-US" kern="0" dirty="0" smtClean="0">
                  <a:solidFill>
                    <a:sysClr val="windowText" lastClr="000000"/>
                  </a:solidFill>
                </a:rPr>
                <a:t>     &lt;NLS_ROOT/</a:t>
              </a:r>
              <a:r>
                <a:rPr lang="en-US" kern="0" dirty="0" err="1" smtClean="0">
                  <a:solidFill>
                    <a:sysClr val="windowText" lastClr="000000"/>
                  </a:solidFill>
                </a:rPr>
                <a:t>external_libs</a:t>
              </a:r>
              <a:r>
                <a:rPr lang="en-US" kern="0" dirty="0" smtClean="0">
                  <a:solidFill>
                    <a:sysClr val="windowText" lastClr="000000"/>
                  </a:solidFill>
                </a:rPr>
                <a:t>/</a:t>
              </a:r>
              <a:r>
                <a:rPr lang="en-US" kern="0" dirty="0" err="1" smtClean="0">
                  <a:solidFill>
                    <a:sysClr val="windowText" lastClr="000000"/>
                  </a:solidFill>
                </a:rPr>
                <a:t>LinSys</a:t>
              </a:r>
              <a:r>
                <a:rPr lang="en-US" kern="0" dirty="0" smtClean="0">
                  <a:solidFill>
                    <a:sysClr val="windowText" lastClr="000000"/>
                  </a:solidFill>
                </a:rPr>
                <a:t>&gt;/lib/&lt;System&gt;/</a:t>
              </a:r>
              <a:r>
                <a:rPr lang="en-US" kern="0" dirty="0" err="1" smtClean="0">
                  <a:solidFill>
                    <a:sysClr val="windowText" lastClr="000000"/>
                  </a:solidFill>
                </a:rPr>
                <a:t>liblinsys.a</a:t>
              </a:r>
              <a:endParaRPr lang="en-US" kern="0" dirty="0" smtClea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32572" y="5181600"/>
            <a:ext cx="7738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Notes:   </a:t>
            </a:r>
          </a:p>
          <a:p>
            <a:pPr marL="342900" indent="-342900">
              <a:buFont typeface="+mj-lt"/>
              <a:buAutoNum type="arabicPeriod"/>
            </a:pPr>
            <a:r>
              <a:rPr lang="pt-BR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&lt;NLS_ROOT&gt;  is the start directory of the NLS++ (as shown in slide </a:t>
            </a:r>
            <a:r>
              <a:rPr lang="pt-BR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pt-BR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&lt;System&gt;  is the user operational system (e.g., </a:t>
            </a:r>
            <a:r>
              <a:rPr lang="pt-BR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Linux24g3</a:t>
            </a:r>
            <a:r>
              <a:rPr lang="pt-BR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pt-BR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vc9</a:t>
            </a:r>
            <a:r>
              <a:rPr lang="pt-BR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pt-BR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gcc3</a:t>
            </a:r>
            <a:r>
              <a:rPr lang="pt-BR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...) </a:t>
            </a:r>
            <a:endParaRPr lang="en-US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2189872" y="747932"/>
            <a:ext cx="4559808" cy="53340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General Comments</a:t>
            </a:r>
            <a:endParaRPr lang="en-US" sz="3600" dirty="0">
              <a:solidFill>
                <a:srgbClr val="FFFF00"/>
              </a:solidFill>
              <a:effectLst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042416" y="2286000"/>
            <a:ext cx="7086600" cy="3429000"/>
            <a:chOff x="1066800" y="2286000"/>
            <a:chExt cx="7086600" cy="3429000"/>
          </a:xfrm>
        </p:grpSpPr>
        <p:sp>
          <p:nvSpPr>
            <p:cNvPr id="14" name="Rectangle 13"/>
            <p:cNvSpPr/>
            <p:nvPr/>
          </p:nvSpPr>
          <p:spPr>
            <a:xfrm>
              <a:off x="1066800" y="2286000"/>
              <a:ext cx="7086600" cy="3429000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255776" y="2560070"/>
              <a:ext cx="6781800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Arial" pitchFamily="34" charset="0"/>
                <a:buChar char="•"/>
                <a:defRPr/>
              </a:pPr>
              <a:r>
                <a:rPr lang="pt-BR" kern="0" dirty="0" smtClean="0">
                  <a:solidFill>
                    <a:sysClr val="windowText" lastClr="000000"/>
                  </a:solidFill>
                </a:rPr>
                <a:t> Once the NLS++ library is generated for a particular operational</a:t>
              </a:r>
            </a:p>
            <a:p>
              <a:pPr>
                <a:defRPr/>
              </a:pPr>
              <a:r>
                <a:rPr lang="pt-BR" kern="0" dirty="0" smtClean="0">
                  <a:solidFill>
                    <a:sysClr val="windowText" lastClr="000000"/>
                  </a:solidFill>
                </a:rPr>
                <a:t>   system, it does not need to be changed anymore.</a:t>
              </a:r>
            </a:p>
            <a:p>
              <a:pPr>
                <a:defRPr/>
              </a:pPr>
              <a:endParaRPr lang="pt-BR" kern="0" dirty="0" smtClean="0">
                <a:solidFill>
                  <a:sysClr val="windowText" lastClr="000000"/>
                </a:solidFill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pt-BR" kern="0" dirty="0" smtClean="0">
                  <a:solidFill>
                    <a:sysClr val="windowText" lastClr="000000"/>
                  </a:solidFill>
                </a:rPr>
                <a:t> The users can derive their own models or use the existing ones </a:t>
              </a:r>
            </a:p>
            <a:p>
              <a:pPr>
                <a:defRPr/>
              </a:pPr>
              <a:r>
                <a:rPr lang="pt-BR" kern="0" dirty="0" smtClean="0">
                  <a:solidFill>
                    <a:sysClr val="windowText" lastClr="000000"/>
                  </a:solidFill>
                </a:rPr>
                <a:t>   (see directory:  “&lt;NLS_ROOT&gt;/tests”).</a:t>
              </a:r>
            </a:p>
            <a:p>
              <a:pPr>
                <a:defRPr/>
              </a:pPr>
              <a:endParaRPr lang="pt-BR" kern="0" dirty="0" smtClean="0">
                <a:solidFill>
                  <a:sysClr val="windowText" lastClr="000000"/>
                </a:solidFill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pt-BR" kern="0" dirty="0" smtClean="0">
                  <a:solidFill>
                    <a:sysClr val="windowText" lastClr="000000"/>
                  </a:solidFill>
                </a:rPr>
                <a:t> The libraries for the solution of LINEAR systems of equations </a:t>
              </a:r>
            </a:p>
            <a:p>
              <a:pPr>
                <a:defRPr/>
              </a:pPr>
              <a:r>
                <a:rPr lang="pt-BR" kern="0" dirty="0" smtClean="0">
                  <a:solidFill>
                    <a:sysClr val="windowText" lastClr="000000"/>
                  </a:solidFill>
                </a:rPr>
                <a:t>   are provided for several operational systems (see directory: </a:t>
              </a:r>
            </a:p>
            <a:p>
              <a:pPr>
                <a:defRPr/>
              </a:pPr>
              <a:r>
                <a:rPr lang="pt-BR" kern="0" dirty="0" smtClean="0">
                  <a:solidFill>
                    <a:sysClr val="windowText" lastClr="000000"/>
                  </a:solidFill>
                </a:rPr>
                <a:t>   “&lt;NLS_ROOT&gt;/external_libs”).  The corresponding source code</a:t>
              </a:r>
            </a:p>
            <a:p>
              <a:pPr>
                <a:defRPr/>
              </a:pPr>
              <a:r>
                <a:rPr lang="pt-BR" kern="0" dirty="0" smtClean="0">
                  <a:solidFill>
                    <a:sysClr val="windowText" lastClr="000000"/>
                  </a:solidFill>
                </a:rPr>
                <a:t>   is NOT available here.</a:t>
              </a:r>
            </a:p>
          </p:txBody>
        </p:sp>
      </p:grp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438400" y="749808"/>
            <a:ext cx="4270248" cy="600456"/>
          </a:xfrm>
        </p:spPr>
        <p:txBody>
          <a:bodyPr/>
          <a:lstStyle/>
          <a:p>
            <a:r>
              <a:rPr lang="en-US" sz="3600" dirty="0" smtClean="0">
                <a:solidFill>
                  <a:srgbClr val="FFFF00"/>
                </a:solidFill>
              </a:rPr>
              <a:t>Testing the NLS++ Lib</a:t>
            </a:r>
            <a:endParaRPr lang="en-US" sz="3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457200" y="2084832"/>
            <a:ext cx="8305800" cy="2819400"/>
          </a:xfrm>
        </p:spPr>
        <p:txBody>
          <a:bodyPr>
            <a:noAutofit/>
          </a:bodyPr>
          <a:lstStyle/>
          <a:p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&lt;1&gt;</a:t>
            </a:r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Generate the NLS++ Library:   Type “make” in the directory “NLS_ROOT/src”    </a:t>
            </a:r>
          </a:p>
          <a:p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(Note: make sure that the directories “NLS_ROOT/lib” and “NLS_ROOT/obj” </a:t>
            </a:r>
          </a:p>
          <a:p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have already been created).</a:t>
            </a:r>
          </a:p>
          <a:p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&lt;2&gt;</a:t>
            </a:r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Copy all include files (from all “NLS_ROOT/src” subdirectories)  to the</a:t>
            </a:r>
          </a:p>
          <a:p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“NLS_ROOT/include”  directory  (Note: you can use the script file </a:t>
            </a:r>
          </a:p>
          <a:p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“copy_includes.sh”  which is provided in “NLS_ROOT/src” directory).</a:t>
            </a:r>
          </a:p>
          <a:p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&lt;3&gt;</a:t>
            </a:r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Generate your application (see slides </a:t>
            </a:r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&lt;4&gt;</a:t>
            </a:r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Run your application by typing:</a:t>
            </a:r>
          </a:p>
          <a:p>
            <a:endParaRPr lang="pt-BR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4" name="Title 6"/>
          <p:cNvSpPr txBox="1">
            <a:spLocks/>
          </p:cNvSpPr>
          <p:nvPr/>
        </p:nvSpPr>
        <p:spPr>
          <a:xfrm>
            <a:off x="573024" y="1472184"/>
            <a:ext cx="1752600" cy="448056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 w="635">
                  <a:noFill/>
                </a:ln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Main Steps:</a:t>
            </a:r>
            <a:endParaRPr kumimoji="0" lang="en-US" sz="24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042416" y="4876800"/>
            <a:ext cx="7086600" cy="1828800"/>
            <a:chOff x="1042416" y="4840224"/>
            <a:chExt cx="7086600" cy="1828800"/>
          </a:xfrm>
        </p:grpSpPr>
        <p:sp>
          <p:nvSpPr>
            <p:cNvPr id="9" name="Rectangle 8"/>
            <p:cNvSpPr/>
            <p:nvPr/>
          </p:nvSpPr>
          <p:spPr>
            <a:xfrm>
              <a:off x="1042416" y="4840224"/>
              <a:ext cx="7086600" cy="1828800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271016" y="5049090"/>
              <a:ext cx="66294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b="1" dirty="0" smtClean="0">
                  <a:solidFill>
                    <a:schemeClr val="bg1"/>
                  </a:solidFill>
                </a:rPr>
                <a:t>[NLS_ROOT/tests]  </a:t>
              </a:r>
              <a:r>
                <a:rPr lang="en-US" dirty="0" smtClean="0">
                  <a:solidFill>
                    <a:schemeClr val="bg1"/>
                  </a:solidFill>
                </a:rPr>
                <a:t>../bin/</a:t>
              </a:r>
              <a:r>
                <a:rPr lang="en-US" dirty="0" err="1" smtClean="0">
                  <a:solidFill>
                    <a:schemeClr val="bg1"/>
                  </a:solidFill>
                </a:rPr>
                <a:t>nls</a:t>
              </a:r>
              <a:r>
                <a:rPr lang="en-US" dirty="0" smtClean="0">
                  <a:solidFill>
                    <a:schemeClr val="bg1"/>
                  </a:solidFill>
                </a:rPr>
                <a:t>   model.inp  algorithm.inp</a:t>
              </a:r>
              <a:endParaRPr lang="pt-BR" kern="0" dirty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209800" y="5555980"/>
              <a:ext cx="458419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b="1" dirty="0" smtClean="0">
                  <a:solidFill>
                    <a:schemeClr val="bg1"/>
                  </a:solidFill>
                </a:rPr>
                <a:t>where:  </a:t>
              </a:r>
              <a:r>
                <a:rPr lang="en-US" dirty="0" smtClean="0">
                  <a:solidFill>
                    <a:schemeClr val="bg1"/>
                  </a:solidFill>
                </a:rPr>
                <a:t>model.inp        = model file name</a:t>
              </a:r>
              <a:r>
                <a:rPr lang="en-US" b="1" baseline="30000" dirty="0" smtClean="0">
                  <a:solidFill>
                    <a:schemeClr val="bg1"/>
                  </a:solidFill>
                </a:rPr>
                <a:t>*</a:t>
              </a:r>
              <a:endParaRPr lang="pt-BR" b="1" kern="0" dirty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996184" y="5855208"/>
              <a:ext cx="40386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b="1" dirty="0" smtClean="0">
                  <a:solidFill>
                    <a:schemeClr val="bg1"/>
                  </a:solidFill>
                </a:rPr>
                <a:t> </a:t>
              </a:r>
              <a:r>
                <a:rPr lang="en-US" dirty="0" smtClean="0">
                  <a:solidFill>
                    <a:schemeClr val="bg1"/>
                  </a:solidFill>
                </a:rPr>
                <a:t>algorithm.inp  = algorithm file name</a:t>
              </a:r>
              <a:r>
                <a:rPr lang="en-US" b="1" baseline="30000" dirty="0" smtClean="0">
                  <a:solidFill>
                    <a:schemeClr val="bg1"/>
                  </a:solidFill>
                </a:rPr>
                <a:t>*</a:t>
              </a:r>
              <a:endParaRPr lang="pt-BR" kern="0" dirty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091184" y="6272260"/>
              <a:ext cx="44196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b="1" dirty="0" smtClean="0">
                  <a:solidFill>
                    <a:schemeClr val="bg1"/>
                  </a:solidFill>
                </a:rPr>
                <a:t> </a:t>
              </a:r>
              <a:r>
                <a:rPr lang="en-US" b="1" baseline="30000" dirty="0" smtClean="0">
                  <a:solidFill>
                    <a:schemeClr val="bg1"/>
                  </a:solidFill>
                </a:rPr>
                <a:t>*</a:t>
              </a:r>
              <a:r>
                <a:rPr lang="en-US" sz="1400" i="1" dirty="0" smtClean="0">
                  <a:solidFill>
                    <a:schemeClr val="bg1"/>
                  </a:solidFill>
                </a:rPr>
                <a:t>model and algorithm files are described in slides </a:t>
              </a:r>
              <a:r>
                <a:rPr lang="en-US" sz="1400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9-12</a:t>
              </a:r>
              <a:endParaRPr lang="pt-BR" sz="1400" i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762000" y="747932"/>
            <a:ext cx="7924800" cy="53340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Available Algorithms in the NLS++ Lib</a:t>
            </a:r>
            <a:endParaRPr lang="en-US" sz="3600" dirty="0">
              <a:solidFill>
                <a:srgbClr val="FFFF00"/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362200" y="1371600"/>
            <a:ext cx="4379744" cy="1981200"/>
            <a:chOff x="2362200" y="1600200"/>
            <a:chExt cx="4379744" cy="1981200"/>
          </a:xfrm>
        </p:grpSpPr>
        <p:sp>
          <p:nvSpPr>
            <p:cNvPr id="10" name="Rectangle 9"/>
            <p:cNvSpPr/>
            <p:nvPr/>
          </p:nvSpPr>
          <p:spPr>
            <a:xfrm>
              <a:off x="2362200" y="1600200"/>
              <a:ext cx="4379744" cy="1981200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2815037" y="1676400"/>
              <a:ext cx="3545907" cy="175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pt-BR" dirty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pt-BR" b="0" dirty="0" smtClean="0">
                  <a:solidFill>
                    <a:schemeClr val="bg1"/>
                  </a:solidFill>
                  <a:latin typeface="+mj-lt"/>
                </a:rPr>
                <a:t>Newton-Raphson</a:t>
              </a:r>
              <a:endParaRPr lang="pt-BR" b="0" dirty="0">
                <a:solidFill>
                  <a:schemeClr val="bg1"/>
                </a:solidFill>
                <a:latin typeface="+mj-lt"/>
              </a:endParaRPr>
            </a:p>
            <a:p>
              <a:pPr>
                <a:buFontTx/>
                <a:buChar char="•"/>
              </a:pPr>
              <a:r>
                <a:rPr lang="pt-BR" b="0" dirty="0">
                  <a:solidFill>
                    <a:schemeClr val="bg1"/>
                  </a:solidFill>
                  <a:latin typeface="+mj-lt"/>
                </a:rPr>
                <a:t> Displacement Control </a:t>
              </a:r>
            </a:p>
            <a:p>
              <a:pPr>
                <a:buFontTx/>
                <a:buChar char="•"/>
              </a:pPr>
              <a:r>
                <a:rPr lang="pt-BR" b="0" dirty="0">
                  <a:solidFill>
                    <a:schemeClr val="bg1"/>
                  </a:solidFill>
                  <a:latin typeface="+mj-lt"/>
                </a:rPr>
                <a:t> Work Control</a:t>
              </a:r>
            </a:p>
            <a:p>
              <a:pPr>
                <a:buFontTx/>
                <a:buChar char="•"/>
              </a:pPr>
              <a:r>
                <a:rPr lang="pt-BR" b="0" dirty="0">
                  <a:solidFill>
                    <a:schemeClr val="bg1"/>
                  </a:solidFill>
                  <a:latin typeface="+mj-lt"/>
                </a:rPr>
                <a:t> Arc-Length </a:t>
              </a:r>
            </a:p>
            <a:p>
              <a:pPr>
                <a:buFontTx/>
                <a:buChar char="•"/>
              </a:pPr>
              <a:r>
                <a:rPr lang="pt-BR" b="0" dirty="0">
                  <a:solidFill>
                    <a:schemeClr val="bg1"/>
                  </a:solidFill>
                  <a:latin typeface="+mj-lt"/>
                </a:rPr>
                <a:t> Generalized Displacement Control</a:t>
              </a:r>
            </a:p>
            <a:p>
              <a:pPr>
                <a:buFontTx/>
                <a:buChar char="•"/>
              </a:pPr>
              <a:r>
                <a:rPr lang="pt-BR" b="0" dirty="0">
                  <a:solidFill>
                    <a:schemeClr val="bg1"/>
                  </a:solidFill>
                  <a:latin typeface="+mj-lt"/>
                </a:rPr>
                <a:t> Orthogonal Residual Procedure</a:t>
              </a:r>
              <a:endParaRPr lang="en-US" b="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97536" y="3602736"/>
            <a:ext cx="15440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Main Papers:</a:t>
            </a:r>
            <a:endParaRPr lang="en-US" sz="1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752600" y="3581400"/>
            <a:ext cx="6781800" cy="1828800"/>
            <a:chOff x="1219200" y="4572000"/>
            <a:chExt cx="6781800" cy="1828800"/>
          </a:xfrm>
        </p:grpSpPr>
        <p:sp>
          <p:nvSpPr>
            <p:cNvPr id="23" name="Rectangle 22"/>
            <p:cNvSpPr/>
            <p:nvPr/>
          </p:nvSpPr>
          <p:spPr>
            <a:xfrm>
              <a:off x="1219200" y="4572000"/>
              <a:ext cx="6629400" cy="1828800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219200" y="4572000"/>
              <a:ext cx="678180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W.F. </a:t>
              </a:r>
              <a:r>
                <a:rPr lang="pt-BR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Lam</a:t>
              </a: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and C.T. </a:t>
              </a:r>
              <a:r>
                <a:rPr lang="pt-BR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Morley</a:t>
              </a: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, “</a:t>
              </a:r>
              <a:r>
                <a:rPr lang="pt-BR" sz="1400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Arc-length method for passing limit points in structural </a:t>
              </a:r>
            </a:p>
            <a:p>
              <a:r>
                <a:rPr lang="pt-BR" sz="1400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  calculations</a:t>
              </a: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”, Journal of Structural Engineering (ASCE), 118(1), 169-185, </a:t>
              </a:r>
              <a:r>
                <a:rPr lang="pt-BR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1992</a:t>
              </a: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pPr>
                <a:buFont typeface="Arial" pitchFamily="34" charset="0"/>
                <a:buChar char="•"/>
              </a:pP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M.A. </a:t>
              </a:r>
              <a:r>
                <a:rPr lang="pt-BR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Crisfield</a:t>
              </a: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, “</a:t>
              </a:r>
              <a:r>
                <a:rPr lang="pt-BR" sz="1400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A fast incremental/iterative solution procedure that  handles snap-</a:t>
              </a:r>
            </a:p>
            <a:p>
              <a:r>
                <a:rPr lang="pt-BR" sz="1400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  through</a:t>
              </a: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”, Computers &amp; Structures, 13, 55-62, </a:t>
              </a:r>
              <a:r>
                <a:rPr lang="pt-BR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1981</a:t>
              </a: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pPr>
                <a:buFont typeface="Arial" pitchFamily="34" charset="0"/>
                <a:buChar char="•"/>
              </a:pP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S. </a:t>
              </a:r>
              <a:r>
                <a:rPr lang="pt-BR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Krenk</a:t>
              </a: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, “</a:t>
              </a:r>
              <a:r>
                <a:rPr lang="pt-BR" sz="1400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An orthogonal residual procedure for nonlinear finite element equations</a:t>
              </a: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”, </a:t>
              </a:r>
            </a:p>
            <a:p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 IJNME, 38, 823-839, </a:t>
              </a:r>
              <a:r>
                <a:rPr lang="pt-BR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1995</a:t>
              </a: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pPr>
                <a:buFont typeface="Arial" pitchFamily="34" charset="0"/>
                <a:buChar char="•"/>
              </a:pP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Y.B. </a:t>
              </a:r>
              <a:r>
                <a:rPr lang="pt-BR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Yang</a:t>
              </a: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and M.S. </a:t>
              </a:r>
              <a:r>
                <a:rPr lang="pt-BR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Shieh</a:t>
              </a: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, “</a:t>
              </a:r>
              <a:r>
                <a:rPr lang="pt-BR" sz="1400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Solution method for nonlinear problems with multiple </a:t>
              </a:r>
            </a:p>
            <a:p>
              <a:r>
                <a:rPr lang="pt-BR" sz="1400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 critical points</a:t>
              </a: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”, AIAA Journal, 28(12), 2110-2116, </a:t>
              </a:r>
              <a:r>
                <a:rPr lang="pt-BR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1990</a:t>
              </a: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752600" y="5715000"/>
            <a:ext cx="6781800" cy="990600"/>
            <a:chOff x="1219200" y="4191000"/>
            <a:chExt cx="6781800" cy="990600"/>
          </a:xfrm>
        </p:grpSpPr>
        <p:sp>
          <p:nvSpPr>
            <p:cNvPr id="26" name="Rectangle 25"/>
            <p:cNvSpPr/>
            <p:nvPr/>
          </p:nvSpPr>
          <p:spPr>
            <a:xfrm>
              <a:off x="1219200" y="4191000"/>
              <a:ext cx="6629400" cy="990600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19200" y="4191001"/>
              <a:ext cx="67818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J.N. </a:t>
              </a:r>
              <a:r>
                <a:rPr lang="pt-BR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Reddy</a:t>
              </a: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, “</a:t>
              </a:r>
              <a:r>
                <a:rPr lang="en-US" sz="1400" i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An Introduction to Nonlinear Finite Element Analysis</a:t>
              </a:r>
              <a:r>
                <a:rPr lang="en-US" sz="140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”, Oxford, </a:t>
              </a:r>
              <a:r>
                <a:rPr lang="en-US" sz="1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2004</a:t>
              </a:r>
              <a:r>
                <a:rPr lang="en-US" sz="140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pPr>
                <a:buFont typeface="Arial" pitchFamily="34" charset="0"/>
                <a:buChar char="•"/>
              </a:pPr>
              <a:r>
                <a:rPr lang="pt-BR" sz="140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K.J. </a:t>
              </a:r>
              <a:r>
                <a:rPr lang="pt-BR" sz="1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Bathe</a:t>
              </a:r>
              <a:r>
                <a:rPr lang="pt-BR" sz="140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, “</a:t>
              </a:r>
              <a:r>
                <a:rPr lang="pt-BR" sz="1400" i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Finite Element Procedures</a:t>
              </a:r>
              <a:r>
                <a:rPr lang="pt-BR" sz="140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”, Prentice-Hall, </a:t>
              </a:r>
              <a:r>
                <a:rPr lang="pt-BR" sz="1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1996</a:t>
              </a:r>
              <a:r>
                <a:rPr lang="pt-BR" sz="140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pPr>
                <a:buFont typeface="Arial" pitchFamily="34" charset="0"/>
                <a:buChar char="•"/>
              </a:pPr>
              <a:r>
                <a:rPr lang="pt-BR" sz="140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M.A. </a:t>
              </a:r>
              <a:r>
                <a:rPr lang="pt-BR" sz="1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Crisfield</a:t>
              </a:r>
              <a:r>
                <a:rPr lang="pt-BR" sz="140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, “</a:t>
              </a:r>
              <a:r>
                <a:rPr lang="en-US" sz="1400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Non-Linear Finite Element Analysis of Solids and Structures </a:t>
              </a:r>
              <a: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”, </a:t>
              </a:r>
            </a:p>
            <a:p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  John Wiley and Sons, Volume 1, </a:t>
              </a:r>
              <a:r>
                <a:rPr lang="pt-BR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1991</a:t>
              </a:r>
              <a:r>
                <a:rPr lang="pt-BR" sz="1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</p:grp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106680" y="5726668"/>
            <a:ext cx="14542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Main Books:</a:t>
            </a:r>
            <a:endParaRPr lang="en-US" sz="1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762000" y="747932"/>
            <a:ext cx="7924800" cy="53340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Available Models for Testing NLS++ Lib</a:t>
            </a:r>
            <a:endParaRPr lang="en-US" sz="3600" dirty="0">
              <a:solidFill>
                <a:srgbClr val="FFFF00"/>
              </a:soli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1896" y="6298340"/>
            <a:ext cx="792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Note:   The above “cpp” files can be found in  “&lt;NLS_ROOT&gt;/tests”  directory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63856" y="1475936"/>
            <a:ext cx="6096000" cy="4648200"/>
          </a:xfrm>
          <a:prstGeom prst="rect">
            <a:avLst/>
          </a:prstGeom>
          <a:solidFill>
            <a:schemeClr val="tx1">
              <a:lumMod val="85000"/>
            </a:schemeClr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16256" y="1594340"/>
            <a:ext cx="579120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Function Defined by an Equation</a:t>
            </a:r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>
              <a:defRPr/>
            </a:pPr>
            <a:r>
              <a:rPr lang="pt-BR" kern="0" dirty="0" smtClean="0">
                <a:solidFill>
                  <a:sysClr val="windowText" lastClr="000000"/>
                </a:solidFill>
              </a:rPr>
              <a:t>        Class:     cModelFunction</a:t>
            </a:r>
          </a:p>
          <a:p>
            <a:pPr lvl="0">
              <a:defRPr/>
            </a:pPr>
            <a:r>
              <a:rPr lang="pt-BR" kern="0" dirty="0" smtClean="0">
                <a:solidFill>
                  <a:sysClr val="windowText" lastClr="000000"/>
                </a:solidFill>
              </a:rPr>
              <a:t>        File:        modfunc.cpp</a:t>
            </a:r>
          </a:p>
          <a:p>
            <a:pPr lvl="0">
              <a:defRPr/>
            </a:pPr>
            <a:endParaRPr lang="pt-BR" kern="0" dirty="0" smtClean="0">
              <a:solidFill>
                <a:sysClr val="windowText" lastClr="000000"/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Space Truss  (Plane Truss is a particular case)</a:t>
            </a:r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>
              <a:defRPr/>
            </a:pPr>
            <a:r>
              <a:rPr lang="pt-BR" kern="0" dirty="0" smtClean="0">
                <a:solidFill>
                  <a:sysClr val="windowText" lastClr="000000"/>
                </a:solidFill>
              </a:rPr>
              <a:t>        Class:     cModelTruss</a:t>
            </a:r>
          </a:p>
          <a:p>
            <a:pPr lvl="0">
              <a:defRPr/>
            </a:pPr>
            <a:r>
              <a:rPr lang="pt-BR" kern="0" dirty="0" smtClean="0">
                <a:solidFill>
                  <a:sysClr val="windowText" lastClr="000000"/>
                </a:solidFill>
              </a:rPr>
              <a:t>        File:        modst.cpp</a:t>
            </a:r>
          </a:p>
          <a:p>
            <a:pPr lvl="0">
              <a:defRPr/>
            </a:pPr>
            <a:endParaRPr lang="pt-BR" kern="0" dirty="0" smtClean="0">
              <a:solidFill>
                <a:sysClr val="windowText" lastClr="000000"/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Plane Frame</a:t>
            </a:r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>
              <a:defRPr/>
            </a:pPr>
            <a:r>
              <a:rPr lang="pt-BR" kern="0" dirty="0" smtClean="0">
                <a:solidFill>
                  <a:sysClr val="windowText" lastClr="000000"/>
                </a:solidFill>
              </a:rPr>
              <a:t>        Class:     cModelBeam</a:t>
            </a:r>
            <a:r>
              <a:rPr lang="pt-BR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kern="0" dirty="0" smtClean="0">
                <a:solidFill>
                  <a:sysClr val="windowText" lastClr="000000"/>
                </a:solidFill>
              </a:rPr>
              <a:t>D</a:t>
            </a:r>
          </a:p>
          <a:p>
            <a:pPr lvl="0">
              <a:defRPr/>
            </a:pPr>
            <a:r>
              <a:rPr lang="pt-BR" kern="0" dirty="0" smtClean="0">
                <a:solidFill>
                  <a:sysClr val="windowText" lastClr="000000"/>
                </a:solidFill>
              </a:rPr>
              <a:t>        File:        modbeam</a:t>
            </a:r>
            <a:r>
              <a:rPr lang="pt-BR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kern="0" dirty="0" smtClean="0">
                <a:solidFill>
                  <a:sysClr val="windowText" lastClr="000000"/>
                </a:solidFill>
              </a:rPr>
              <a:t>.cpp</a:t>
            </a:r>
          </a:p>
          <a:p>
            <a:pPr lvl="0">
              <a:defRPr/>
            </a:pPr>
            <a:endParaRPr lang="pt-BR" kern="0" dirty="0" smtClean="0">
              <a:solidFill>
                <a:sysClr val="windowText" lastClr="000000"/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Space Frame</a:t>
            </a:r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>
              <a:defRPr/>
            </a:pPr>
            <a:r>
              <a:rPr lang="pt-BR" kern="0" dirty="0" smtClean="0">
                <a:solidFill>
                  <a:sysClr val="windowText" lastClr="000000"/>
                </a:solidFill>
              </a:rPr>
              <a:t>        Class:     cModelBeam</a:t>
            </a:r>
            <a:r>
              <a:rPr lang="pt-BR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pt-BR" kern="0" dirty="0" smtClean="0">
                <a:solidFill>
                  <a:sysClr val="windowText" lastClr="000000"/>
                </a:solidFill>
              </a:rPr>
              <a:t>D</a:t>
            </a:r>
          </a:p>
          <a:p>
            <a:pPr lvl="0">
              <a:defRPr/>
            </a:pPr>
            <a:r>
              <a:rPr lang="pt-BR" kern="0" dirty="0" smtClean="0">
                <a:solidFill>
                  <a:sysClr val="windowText" lastClr="000000"/>
                </a:solidFill>
              </a:rPr>
              <a:t>        File:        modbeam</a:t>
            </a:r>
            <a:r>
              <a:rPr lang="pt-BR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pt-BR" kern="0" dirty="0" smtClean="0">
                <a:solidFill>
                  <a:sysClr val="windowText" lastClr="000000"/>
                </a:solidFill>
              </a:rPr>
              <a:t>.cpp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1524000" y="747932"/>
            <a:ext cx="6096000" cy="53340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“Model” File (Example 1)</a:t>
            </a:r>
            <a:endParaRPr lang="en-US" sz="3600" dirty="0">
              <a:solidFill>
                <a:srgbClr val="FFFF00"/>
              </a:solidFill>
              <a:effectLst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>
            <a:off x="585793" y="3786185"/>
            <a:ext cx="1083818" cy="678048"/>
          </a:xfrm>
          <a:prstGeom prst="line">
            <a:avLst/>
          </a:pr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1619252" y="2900363"/>
            <a:ext cx="116206" cy="1074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69" name="Straight Arrow Connector 68"/>
          <p:cNvCxnSpPr/>
          <p:nvPr/>
        </p:nvCxnSpPr>
        <p:spPr>
          <a:xfrm rot="16200000" flipV="1">
            <a:off x="1486694" y="2685254"/>
            <a:ext cx="3810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Oval 82"/>
          <p:cNvSpPr/>
          <p:nvPr/>
        </p:nvSpPr>
        <p:spPr>
          <a:xfrm>
            <a:off x="500067" y="3714756"/>
            <a:ext cx="116206" cy="1074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84" name="Oval 83"/>
          <p:cNvSpPr/>
          <p:nvPr/>
        </p:nvSpPr>
        <p:spPr>
          <a:xfrm>
            <a:off x="2724148" y="3714748"/>
            <a:ext cx="116206" cy="1074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grpSp>
        <p:nvGrpSpPr>
          <p:cNvPr id="3" name="Group 95"/>
          <p:cNvGrpSpPr/>
          <p:nvPr/>
        </p:nvGrpSpPr>
        <p:grpSpPr>
          <a:xfrm>
            <a:off x="2895600" y="3505200"/>
            <a:ext cx="277640" cy="338929"/>
            <a:chOff x="2590800" y="3504406"/>
            <a:chExt cx="277640" cy="338929"/>
          </a:xfrm>
        </p:grpSpPr>
        <p:sp>
          <p:nvSpPr>
            <p:cNvPr id="68" name="TextBox 67"/>
            <p:cNvSpPr txBox="1"/>
            <p:nvPr/>
          </p:nvSpPr>
          <p:spPr>
            <a:xfrm>
              <a:off x="2590800" y="3504406"/>
              <a:ext cx="27764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3</a:t>
              </a:r>
              <a:endParaRPr lang="en-US" sz="1600" dirty="0"/>
            </a:p>
          </p:txBody>
        </p:sp>
        <p:sp>
          <p:nvSpPr>
            <p:cNvPr id="88" name="Oval 87"/>
            <p:cNvSpPr/>
            <p:nvPr/>
          </p:nvSpPr>
          <p:spPr>
            <a:xfrm>
              <a:off x="2595563" y="3586161"/>
              <a:ext cx="247650" cy="25717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97"/>
          <p:cNvGrpSpPr/>
          <p:nvPr/>
        </p:nvGrpSpPr>
        <p:grpSpPr>
          <a:xfrm>
            <a:off x="762000" y="4071933"/>
            <a:ext cx="248786" cy="338554"/>
            <a:chOff x="1033140" y="3576795"/>
            <a:chExt cx="248786" cy="338554"/>
          </a:xfrm>
        </p:grpSpPr>
        <p:sp>
          <p:nvSpPr>
            <p:cNvPr id="63" name="TextBox 62"/>
            <p:cNvSpPr txBox="1"/>
            <p:nvPr/>
          </p:nvSpPr>
          <p:spPr>
            <a:xfrm>
              <a:off x="1033140" y="3576795"/>
              <a:ext cx="2487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600" dirty="0" smtClean="0"/>
                <a:t>1</a:t>
              </a:r>
              <a:endParaRPr lang="en-US" sz="1600" dirty="0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1042985" y="3648074"/>
              <a:ext cx="228600" cy="228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96"/>
          <p:cNvGrpSpPr/>
          <p:nvPr/>
        </p:nvGrpSpPr>
        <p:grpSpPr>
          <a:xfrm>
            <a:off x="180978" y="3695688"/>
            <a:ext cx="284052" cy="338554"/>
            <a:chOff x="1524000" y="4267200"/>
            <a:chExt cx="284052" cy="338554"/>
          </a:xfrm>
        </p:grpSpPr>
        <p:sp>
          <p:nvSpPr>
            <p:cNvPr id="67" name="TextBox 66"/>
            <p:cNvSpPr txBox="1"/>
            <p:nvPr/>
          </p:nvSpPr>
          <p:spPr>
            <a:xfrm>
              <a:off x="1524000" y="4267200"/>
              <a:ext cx="28405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2</a:t>
              </a:r>
              <a:endParaRPr lang="en-US" sz="1600" dirty="0"/>
            </a:p>
          </p:txBody>
        </p:sp>
        <p:sp>
          <p:nvSpPr>
            <p:cNvPr id="90" name="Oval 89"/>
            <p:cNvSpPr/>
            <p:nvPr/>
          </p:nvSpPr>
          <p:spPr>
            <a:xfrm>
              <a:off x="1528763" y="4329111"/>
              <a:ext cx="247650" cy="25717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98"/>
          <p:cNvGrpSpPr/>
          <p:nvPr/>
        </p:nvGrpSpPr>
        <p:grpSpPr>
          <a:xfrm>
            <a:off x="1595437" y="4533888"/>
            <a:ext cx="258304" cy="338554"/>
            <a:chOff x="523882" y="3709560"/>
            <a:chExt cx="258304" cy="338554"/>
          </a:xfrm>
        </p:grpSpPr>
        <p:sp>
          <p:nvSpPr>
            <p:cNvPr id="66" name="TextBox 65"/>
            <p:cNvSpPr txBox="1"/>
            <p:nvPr/>
          </p:nvSpPr>
          <p:spPr>
            <a:xfrm>
              <a:off x="533400" y="3709560"/>
              <a:ext cx="2487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600" dirty="0" smtClean="0"/>
                <a:t>1</a:t>
              </a:r>
              <a:endParaRPr lang="en-US" sz="1600" dirty="0"/>
            </a:p>
          </p:txBody>
        </p:sp>
        <p:sp>
          <p:nvSpPr>
            <p:cNvPr id="91" name="Oval 90"/>
            <p:cNvSpPr/>
            <p:nvPr/>
          </p:nvSpPr>
          <p:spPr>
            <a:xfrm>
              <a:off x="523882" y="3776663"/>
              <a:ext cx="247650" cy="25717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100"/>
          <p:cNvGrpSpPr/>
          <p:nvPr/>
        </p:nvGrpSpPr>
        <p:grpSpPr>
          <a:xfrm>
            <a:off x="1281111" y="2790814"/>
            <a:ext cx="295274" cy="338554"/>
            <a:chOff x="609600" y="5562600"/>
            <a:chExt cx="295274" cy="338554"/>
          </a:xfrm>
        </p:grpSpPr>
        <p:sp>
          <p:nvSpPr>
            <p:cNvPr id="65" name="TextBox 64"/>
            <p:cNvSpPr txBox="1"/>
            <p:nvPr/>
          </p:nvSpPr>
          <p:spPr>
            <a:xfrm>
              <a:off x="609600" y="5562600"/>
              <a:ext cx="295274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pt-BR" sz="1600" dirty="0" smtClean="0"/>
                <a:t>0</a:t>
              </a:r>
              <a:endParaRPr lang="en-US" sz="1600" dirty="0"/>
            </a:p>
          </p:txBody>
        </p:sp>
        <p:sp>
          <p:nvSpPr>
            <p:cNvPr id="92" name="Oval 91"/>
            <p:cNvSpPr/>
            <p:nvPr/>
          </p:nvSpPr>
          <p:spPr>
            <a:xfrm>
              <a:off x="628652" y="5629274"/>
              <a:ext cx="247650" cy="25717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4"/>
          <p:cNvGrpSpPr/>
          <p:nvPr/>
        </p:nvGrpSpPr>
        <p:grpSpPr>
          <a:xfrm>
            <a:off x="2362200" y="4114800"/>
            <a:ext cx="284052" cy="338554"/>
            <a:chOff x="1905000" y="3576795"/>
            <a:chExt cx="284052" cy="338554"/>
          </a:xfrm>
        </p:grpSpPr>
        <p:sp>
          <p:nvSpPr>
            <p:cNvPr id="64" name="TextBox 63"/>
            <p:cNvSpPr txBox="1"/>
            <p:nvPr/>
          </p:nvSpPr>
          <p:spPr>
            <a:xfrm>
              <a:off x="1905000" y="3576795"/>
              <a:ext cx="28405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600" dirty="0" smtClean="0"/>
                <a:t>2</a:t>
              </a:r>
              <a:endParaRPr lang="en-US" sz="1600" dirty="0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1928815" y="3657600"/>
              <a:ext cx="228600" cy="228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99"/>
          <p:cNvGrpSpPr/>
          <p:nvPr/>
        </p:nvGrpSpPr>
        <p:grpSpPr>
          <a:xfrm>
            <a:off x="1733548" y="3200400"/>
            <a:ext cx="295274" cy="338554"/>
            <a:chOff x="609600" y="4623960"/>
            <a:chExt cx="295274" cy="338554"/>
          </a:xfrm>
        </p:grpSpPr>
        <p:sp>
          <p:nvSpPr>
            <p:cNvPr id="62" name="TextBox 61"/>
            <p:cNvSpPr txBox="1"/>
            <p:nvPr/>
          </p:nvSpPr>
          <p:spPr>
            <a:xfrm>
              <a:off x="609600" y="4623960"/>
              <a:ext cx="29527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600" dirty="0" smtClean="0"/>
                <a:t>0</a:t>
              </a:r>
              <a:endParaRPr lang="en-US" sz="1600" dirty="0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642933" y="4700585"/>
              <a:ext cx="228600" cy="228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1657709" y="230328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P</a:t>
            </a:r>
            <a:endParaRPr lang="en-US" dirty="0"/>
          </a:p>
        </p:txBody>
      </p:sp>
      <p:grpSp>
        <p:nvGrpSpPr>
          <p:cNvPr id="85" name="Group 84"/>
          <p:cNvGrpSpPr/>
          <p:nvPr/>
        </p:nvGrpSpPr>
        <p:grpSpPr>
          <a:xfrm>
            <a:off x="219456" y="1417800"/>
            <a:ext cx="2301149" cy="868200"/>
            <a:chOff x="371856" y="1371600"/>
            <a:chExt cx="2301149" cy="868200"/>
          </a:xfrm>
        </p:grpSpPr>
        <p:sp>
          <p:nvSpPr>
            <p:cNvPr id="114" name="TextBox 113"/>
            <p:cNvSpPr txBox="1"/>
            <p:nvPr/>
          </p:nvSpPr>
          <p:spPr>
            <a:xfrm>
              <a:off x="554736" y="1371600"/>
              <a:ext cx="21182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von Mises Truss</a:t>
              </a: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371856" y="1839690"/>
              <a:ext cx="2133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</a:t>
              </a:r>
              <a:r>
                <a:rPr lang="pt-BR" sz="20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modst.cpp</a:t>
              </a:r>
              <a:r>
                <a:rPr lang="pt-BR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)</a:t>
              </a:r>
            </a:p>
          </p:txBody>
        </p:sp>
      </p:grpSp>
      <p:grpSp>
        <p:nvGrpSpPr>
          <p:cNvPr id="18" name="Group 69"/>
          <p:cNvGrpSpPr/>
          <p:nvPr/>
        </p:nvGrpSpPr>
        <p:grpSpPr>
          <a:xfrm>
            <a:off x="1478579" y="5453896"/>
            <a:ext cx="1282909" cy="669536"/>
            <a:chOff x="1688659" y="5881914"/>
            <a:chExt cx="1282909" cy="669536"/>
          </a:xfrm>
        </p:grpSpPr>
        <p:sp>
          <p:nvSpPr>
            <p:cNvPr id="71" name="Oval 70"/>
            <p:cNvSpPr/>
            <p:nvPr/>
          </p:nvSpPr>
          <p:spPr>
            <a:xfrm>
              <a:off x="1688659" y="5936342"/>
              <a:ext cx="183684" cy="18233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1690914" y="6284686"/>
              <a:ext cx="164415" cy="1818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044711" y="5881914"/>
              <a:ext cx="6609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600" dirty="0" smtClean="0"/>
                <a:t>Node</a:t>
              </a:r>
              <a:endParaRPr lang="en-US" sz="1600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2044711" y="6212896"/>
              <a:ext cx="9268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600" dirty="0" smtClean="0"/>
                <a:t>Element</a:t>
              </a:r>
              <a:endParaRPr lang="en-US" sz="1600" dirty="0"/>
            </a:p>
          </p:txBody>
        </p:sp>
      </p:grpSp>
      <p:grpSp>
        <p:nvGrpSpPr>
          <p:cNvPr id="19" name="Group 86"/>
          <p:cNvGrpSpPr/>
          <p:nvPr/>
        </p:nvGrpSpPr>
        <p:grpSpPr>
          <a:xfrm>
            <a:off x="152400" y="5321808"/>
            <a:ext cx="990600" cy="1155192"/>
            <a:chOff x="304800" y="5486400"/>
            <a:chExt cx="990600" cy="1155192"/>
          </a:xfrm>
        </p:grpSpPr>
        <p:cxnSp>
          <p:nvCxnSpPr>
            <p:cNvPr id="76" name="Straight Arrow Connector 75"/>
            <p:cNvCxnSpPr/>
            <p:nvPr/>
          </p:nvCxnSpPr>
          <p:spPr>
            <a:xfrm rot="5400000" flipH="1" flipV="1">
              <a:off x="322838" y="5928360"/>
              <a:ext cx="60960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/>
            <p:cNvCxnSpPr/>
            <p:nvPr/>
          </p:nvCxnSpPr>
          <p:spPr>
            <a:xfrm rot="10800000" flipH="1" flipV="1">
              <a:off x="615446" y="6231572"/>
              <a:ext cx="60960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987302" y="5852160"/>
              <a:ext cx="3080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dirty="0" smtClean="0"/>
                <a:t>x</a:t>
              </a:r>
              <a:endParaRPr lang="en-US" sz="2000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15446" y="5486400"/>
              <a:ext cx="3080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dirty="0" smtClean="0"/>
                <a:t>y</a:t>
              </a:r>
              <a:endParaRPr lang="en-US" sz="2000" dirty="0"/>
            </a:p>
          </p:txBody>
        </p:sp>
        <p:cxnSp>
          <p:nvCxnSpPr>
            <p:cNvPr id="81" name="Straight Arrow Connector 80"/>
            <p:cNvCxnSpPr/>
            <p:nvPr/>
          </p:nvCxnSpPr>
          <p:spPr>
            <a:xfrm rot="5400000">
              <a:off x="299309" y="6244747"/>
              <a:ext cx="321628" cy="31064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Box 85"/>
            <p:cNvSpPr txBox="1"/>
            <p:nvPr/>
          </p:nvSpPr>
          <p:spPr>
            <a:xfrm>
              <a:off x="445008" y="6241482"/>
              <a:ext cx="3080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dirty="0" smtClean="0"/>
                <a:t>z</a:t>
              </a:r>
              <a:endParaRPr lang="en-US" sz="2000" dirty="0"/>
            </a:p>
          </p:txBody>
        </p:sp>
      </p:grpSp>
      <p:grpSp>
        <p:nvGrpSpPr>
          <p:cNvPr id="21" name="Group 100"/>
          <p:cNvGrpSpPr/>
          <p:nvPr/>
        </p:nvGrpSpPr>
        <p:grpSpPr>
          <a:xfrm>
            <a:off x="3810000" y="1440768"/>
            <a:ext cx="5105400" cy="5334000"/>
            <a:chOff x="2819400" y="1379808"/>
            <a:chExt cx="6239256" cy="5334000"/>
          </a:xfrm>
        </p:grpSpPr>
        <p:sp>
          <p:nvSpPr>
            <p:cNvPr id="29" name="Rectangle 28"/>
            <p:cNvSpPr/>
            <p:nvPr/>
          </p:nvSpPr>
          <p:spPr>
            <a:xfrm>
              <a:off x="2819400" y="1379808"/>
              <a:ext cx="6239256" cy="5334000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381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5650992" y="1584962"/>
              <a:ext cx="3340608" cy="50167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</a:rPr>
                <a:t>‘</a:t>
              </a:r>
              <a:r>
                <a:rPr lang="en-US" sz="1600" dirty="0" err="1" smtClean="0">
                  <a:solidFill>
                    <a:schemeClr val="bg1"/>
                  </a:solidFill>
                </a:rPr>
                <a:t>space_truss</a:t>
              </a:r>
              <a:r>
                <a:rPr lang="en-US" sz="1600" dirty="0" smtClean="0">
                  <a:solidFill>
                    <a:schemeClr val="bg1"/>
                  </a:solidFill>
                </a:rPr>
                <a:t>'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4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 0.0                    1000.0   0.0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 0.0                          0.0   0.0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-8.660254037          5.0   0.0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 8.660254037          5.0   0.0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4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0  1  0  1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1   1  0  1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2  1  1  1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3  1  1  1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1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0  0.0   1.0   0.0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3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0  1   50.0   0.0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1  2      1.0   0.0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1  3      1.0   0.0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2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0  1</a:t>
              </a:r>
            </a:p>
            <a:p>
              <a:r>
                <a:rPr lang="en-US" sz="1600" dirty="0" smtClean="0">
                  <a:solidFill>
                    <a:schemeClr val="bg1"/>
                  </a:solidFill>
                </a:rPr>
                <a:t>1  1</a:t>
              </a:r>
            </a:p>
          </p:txBody>
        </p:sp>
        <p:sp>
          <p:nvSpPr>
            <p:cNvPr id="9" name="Left Brace 8"/>
            <p:cNvSpPr/>
            <p:nvPr/>
          </p:nvSpPr>
          <p:spPr>
            <a:xfrm>
              <a:off x="5464596" y="2044510"/>
              <a:ext cx="186396" cy="1003490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060192" y="1584962"/>
              <a:ext cx="13045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model type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Left Brace 13"/>
            <p:cNvSpPr/>
            <p:nvPr/>
          </p:nvSpPr>
          <p:spPr>
            <a:xfrm>
              <a:off x="5478664" y="3212592"/>
              <a:ext cx="236336" cy="1069848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Left Brace 16"/>
            <p:cNvSpPr/>
            <p:nvPr/>
          </p:nvSpPr>
          <p:spPr>
            <a:xfrm>
              <a:off x="5464596" y="4413280"/>
              <a:ext cx="250404" cy="402560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flipV="1">
              <a:off x="4588741" y="1790532"/>
              <a:ext cx="893983" cy="0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Left Brace 35"/>
            <p:cNvSpPr/>
            <p:nvPr/>
          </p:nvSpPr>
          <p:spPr>
            <a:xfrm>
              <a:off x="5520868" y="4892040"/>
              <a:ext cx="194132" cy="838200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" name="Left Brace 36"/>
            <p:cNvSpPr/>
            <p:nvPr/>
          </p:nvSpPr>
          <p:spPr>
            <a:xfrm>
              <a:off x="5484524" y="5876546"/>
              <a:ext cx="233524" cy="585214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grpSp>
          <p:nvGrpSpPr>
            <p:cNvPr id="23" name="Group 47"/>
            <p:cNvGrpSpPr/>
            <p:nvPr/>
          </p:nvGrpSpPr>
          <p:grpSpPr>
            <a:xfrm>
              <a:off x="2907792" y="2200656"/>
              <a:ext cx="1295400" cy="695567"/>
              <a:chOff x="4038600" y="2116248"/>
              <a:chExt cx="1295400" cy="695567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4052667" y="2116248"/>
                <a:ext cx="110479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solidFill>
                      <a:schemeClr val="bg1"/>
                    </a:solidFill>
                  </a:rPr>
                  <a:t># of nodes</a:t>
                </a:r>
              </a:p>
              <a:p>
                <a:r>
                  <a:rPr lang="en-US" sz="1600" dirty="0" err="1" smtClean="0">
                    <a:solidFill>
                      <a:schemeClr val="bg1"/>
                    </a:solidFill>
                  </a:rPr>
                  <a:t>c</a:t>
                </a:r>
                <a:r>
                  <a:rPr lang="en-US" sz="1600" baseline="-25000" dirty="0" err="1" smtClean="0">
                    <a:solidFill>
                      <a:schemeClr val="bg1"/>
                    </a:solidFill>
                  </a:rPr>
                  <a:t>x</a:t>
                </a:r>
                <a:r>
                  <a:rPr lang="en-US" sz="1600" dirty="0" smtClean="0">
                    <a:solidFill>
                      <a:schemeClr val="bg1"/>
                    </a:solidFill>
                  </a:rPr>
                  <a:t>  c</a:t>
                </a:r>
                <a:r>
                  <a:rPr lang="en-US" sz="1600" baseline="-25000" dirty="0" smtClean="0">
                    <a:solidFill>
                      <a:schemeClr val="bg1"/>
                    </a:solidFill>
                  </a:rPr>
                  <a:t>y</a:t>
                </a:r>
                <a:r>
                  <a:rPr lang="en-US" sz="1600" dirty="0" smtClean="0">
                    <a:solidFill>
                      <a:schemeClr val="bg1"/>
                    </a:solidFill>
                  </a:rPr>
                  <a:t>  </a:t>
                </a:r>
                <a:r>
                  <a:rPr lang="en-US" sz="1600" dirty="0" err="1" smtClean="0">
                    <a:solidFill>
                      <a:schemeClr val="bg1"/>
                    </a:solidFill>
                  </a:rPr>
                  <a:t>c</a:t>
                </a:r>
                <a:r>
                  <a:rPr lang="en-US" sz="1600" baseline="-25000" dirty="0" err="1" smtClean="0">
                    <a:solidFill>
                      <a:schemeClr val="bg1"/>
                    </a:solidFill>
                  </a:rPr>
                  <a:t>z</a:t>
                </a:r>
                <a:endParaRPr lang="en-US" sz="1600" baseline="-25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4038600" y="2126015"/>
                <a:ext cx="1295400" cy="6858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95"/>
            <p:cNvGrpSpPr/>
            <p:nvPr/>
          </p:nvGrpSpPr>
          <p:grpSpPr>
            <a:xfrm>
              <a:off x="2905820" y="3392424"/>
              <a:ext cx="2287972" cy="685800"/>
              <a:chOff x="3198428" y="3392424"/>
              <a:chExt cx="2287972" cy="685800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3198428" y="3418684"/>
                <a:ext cx="228797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chemeClr val="bg1"/>
                    </a:solidFill>
                  </a:rPr>
                  <a:t># of  bound. cond.</a:t>
                </a:r>
              </a:p>
              <a:p>
                <a:r>
                  <a:rPr lang="pt-BR" sz="1600" dirty="0" smtClean="0">
                    <a:solidFill>
                      <a:schemeClr val="bg1"/>
                    </a:solidFill>
                  </a:rPr>
                  <a:t>node  d</a:t>
                </a:r>
                <a:r>
                  <a:rPr lang="pt-BR" sz="1600" baseline="-25000" dirty="0" smtClean="0">
                    <a:solidFill>
                      <a:schemeClr val="bg1"/>
                    </a:solidFill>
                  </a:rPr>
                  <a:t>x</a:t>
                </a:r>
                <a:r>
                  <a:rPr lang="pt-BR" sz="1600" dirty="0" smtClean="0">
                    <a:solidFill>
                      <a:schemeClr val="bg1"/>
                    </a:solidFill>
                  </a:rPr>
                  <a:t>  d</a:t>
                </a:r>
                <a:r>
                  <a:rPr lang="pt-BR" sz="1600" baseline="-25000" dirty="0" smtClean="0">
                    <a:solidFill>
                      <a:schemeClr val="bg1"/>
                    </a:solidFill>
                  </a:rPr>
                  <a:t>y </a:t>
                </a:r>
                <a:r>
                  <a:rPr lang="pt-BR" sz="1600" dirty="0" smtClean="0">
                    <a:solidFill>
                      <a:schemeClr val="bg1"/>
                    </a:solidFill>
                  </a:rPr>
                  <a:t> d</a:t>
                </a:r>
                <a:r>
                  <a:rPr lang="pt-BR" sz="1600" baseline="-25000" dirty="0" smtClean="0">
                    <a:solidFill>
                      <a:schemeClr val="bg1"/>
                    </a:solidFill>
                  </a:rPr>
                  <a:t>z </a:t>
                </a:r>
                <a:endParaRPr lang="en-US" sz="1600" baseline="-25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3223384" y="3392424"/>
                <a:ext cx="2189864" cy="6858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44"/>
            <p:cNvGrpSpPr/>
            <p:nvPr/>
          </p:nvGrpSpPr>
          <p:grpSpPr>
            <a:xfrm>
              <a:off x="2901932" y="5044440"/>
              <a:ext cx="2534528" cy="646331"/>
              <a:chOff x="3866272" y="5057568"/>
              <a:chExt cx="2534528" cy="646331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3886199" y="5057568"/>
                <a:ext cx="251460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chemeClr val="bg1"/>
                    </a:solidFill>
                  </a:rPr>
                  <a:t># of elements</a:t>
                </a:r>
              </a:p>
              <a:p>
                <a:r>
                  <a:rPr lang="en-US" sz="1600" dirty="0" smtClean="0">
                    <a:solidFill>
                      <a:schemeClr val="bg1"/>
                    </a:solidFill>
                  </a:rPr>
                  <a:t>node</a:t>
                </a:r>
                <a:r>
                  <a:rPr lang="en-US" sz="1600" baseline="-25000" dirty="0" smtClean="0">
                    <a:solidFill>
                      <a:schemeClr val="bg1"/>
                    </a:solidFill>
                  </a:rPr>
                  <a:t>1</a:t>
                </a:r>
                <a:r>
                  <a:rPr lang="en-US" sz="1600" dirty="0" smtClean="0">
                    <a:solidFill>
                      <a:schemeClr val="bg1"/>
                    </a:solidFill>
                  </a:rPr>
                  <a:t>  node</a:t>
                </a:r>
                <a:r>
                  <a:rPr lang="en-US" sz="1600" baseline="-25000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bg1"/>
                    </a:solidFill>
                  </a:rPr>
                  <a:t>  EA, </a:t>
                </a:r>
                <a:r>
                  <a:rPr lang="en-US" sz="2000" dirty="0" smtClean="0">
                    <a:solidFill>
                      <a:schemeClr val="bg1"/>
                    </a:solidFill>
                    <a:latin typeface="Symbol" pitchFamily="18" charset="2"/>
                  </a:rPr>
                  <a:t>s</a:t>
                </a:r>
                <a:r>
                  <a:rPr lang="en-US" sz="1600" baseline="-25000" dirty="0" smtClean="0">
                    <a:solidFill>
                      <a:schemeClr val="bg1"/>
                    </a:solidFill>
                  </a:rPr>
                  <a:t>0</a:t>
                </a:r>
                <a:endParaRPr lang="en-US" sz="1600" baseline="-25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3866272" y="5057568"/>
                <a:ext cx="2534528" cy="6096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Group 43"/>
            <p:cNvGrpSpPr/>
            <p:nvPr/>
          </p:nvGrpSpPr>
          <p:grpSpPr>
            <a:xfrm>
              <a:off x="2910372" y="5802456"/>
              <a:ext cx="1981200" cy="685800"/>
              <a:chOff x="3733800" y="5715000"/>
              <a:chExt cx="1981200" cy="685800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3733800" y="5715000"/>
                <a:ext cx="19812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chemeClr val="bg1"/>
                    </a:solidFill>
                  </a:rPr>
                  <a:t># of disp. curves</a:t>
                </a:r>
              </a:p>
              <a:p>
                <a:r>
                  <a:rPr lang="en-US" sz="1600" dirty="0" smtClean="0">
                    <a:solidFill>
                      <a:schemeClr val="bg1"/>
                    </a:solidFill>
                  </a:rPr>
                  <a:t>node  </a:t>
                </a:r>
                <a:r>
                  <a:rPr lang="en-US" sz="1600" dirty="0" err="1" smtClean="0">
                    <a:solidFill>
                      <a:schemeClr val="bg1"/>
                    </a:solidFill>
                  </a:rPr>
                  <a:t>d.o.f</a:t>
                </a:r>
                <a:r>
                  <a:rPr lang="en-US" sz="1600" dirty="0" smtClean="0">
                    <a:solidFill>
                      <a:schemeClr val="bg1"/>
                    </a:solidFill>
                  </a:rPr>
                  <a:t>.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3761936" y="5715000"/>
                <a:ext cx="1836479" cy="6858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9" name="Straight Arrow Connector 48"/>
            <p:cNvCxnSpPr/>
            <p:nvPr/>
          </p:nvCxnSpPr>
          <p:spPr>
            <a:xfrm flipV="1">
              <a:off x="4536127" y="2557139"/>
              <a:ext cx="829993" cy="1928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flipV="1">
              <a:off x="5169408" y="3746286"/>
              <a:ext cx="272118" cy="934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 flipV="1">
              <a:off x="4840928" y="6147584"/>
              <a:ext cx="546294" cy="4273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TextBox 97"/>
            <p:cNvSpPr txBox="1"/>
            <p:nvPr/>
          </p:nvSpPr>
          <p:spPr>
            <a:xfrm>
              <a:off x="2898648" y="4296508"/>
              <a:ext cx="22951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</a:rPr>
                <a:t># of  loads</a:t>
              </a:r>
            </a:p>
            <a:p>
              <a:r>
                <a:rPr lang="pt-BR" sz="1600" dirty="0" smtClean="0">
                  <a:solidFill>
                    <a:schemeClr val="bg1"/>
                  </a:solidFill>
                </a:rPr>
                <a:t>node  f</a:t>
              </a:r>
              <a:r>
                <a:rPr lang="pt-BR" sz="1600" baseline="-25000" dirty="0" smtClean="0">
                  <a:solidFill>
                    <a:schemeClr val="bg1"/>
                  </a:solidFill>
                </a:rPr>
                <a:t>x</a:t>
              </a:r>
              <a:r>
                <a:rPr lang="pt-BR" sz="1600" dirty="0" smtClean="0">
                  <a:solidFill>
                    <a:schemeClr val="bg1"/>
                  </a:solidFill>
                </a:rPr>
                <a:t>  f</a:t>
              </a:r>
              <a:r>
                <a:rPr lang="pt-BR" sz="1600" baseline="-25000" dirty="0" smtClean="0">
                  <a:solidFill>
                    <a:schemeClr val="bg1"/>
                  </a:solidFill>
                </a:rPr>
                <a:t>y</a:t>
              </a:r>
              <a:r>
                <a:rPr lang="pt-BR" sz="1600" dirty="0" smtClean="0">
                  <a:solidFill>
                    <a:schemeClr val="bg1"/>
                  </a:solidFill>
                </a:rPr>
                <a:t>  f</a:t>
              </a:r>
              <a:r>
                <a:rPr lang="pt-BR" sz="1600" baseline="-25000" dirty="0" smtClean="0">
                  <a:solidFill>
                    <a:schemeClr val="bg1"/>
                  </a:solidFill>
                </a:rPr>
                <a:t>z</a:t>
              </a:r>
              <a:endParaRPr lang="en-US" sz="1600" baseline="-25000" dirty="0">
                <a:solidFill>
                  <a:schemeClr val="bg1"/>
                </a:solidFill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2923604" y="4270248"/>
              <a:ext cx="2193988" cy="6858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0" name="Straight Arrow Connector 99"/>
            <p:cNvCxnSpPr/>
            <p:nvPr/>
          </p:nvCxnSpPr>
          <p:spPr>
            <a:xfrm flipV="1">
              <a:off x="5181600" y="4628978"/>
              <a:ext cx="272118" cy="934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Slide Number Placeholder 10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536A-760C-487B-834F-4B0EB34DFE2C}" type="slidenum">
              <a:rPr lang="en-US" smtClean="0">
                <a:solidFill>
                  <a:schemeClr val="bg1"/>
                </a:solidFill>
              </a:rPr>
              <a:pPr/>
              <a:t>9</a:t>
            </a:fld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08" name="Straight Connector 107"/>
          <p:cNvCxnSpPr/>
          <p:nvPr/>
        </p:nvCxnSpPr>
        <p:spPr>
          <a:xfrm rot="16200000" flipV="1">
            <a:off x="1295400" y="3362326"/>
            <a:ext cx="762000" cy="0"/>
          </a:xfrm>
          <a:prstGeom prst="line">
            <a:avLst/>
          </a:pr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V="1">
            <a:off x="1487424" y="3657600"/>
            <a:ext cx="381000" cy="152400"/>
          </a:xfrm>
          <a:prstGeom prst="line">
            <a:avLst/>
          </a:pr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flipV="1">
            <a:off x="1487424" y="3745992"/>
            <a:ext cx="381000" cy="152400"/>
          </a:xfrm>
          <a:prstGeom prst="line">
            <a:avLst/>
          </a:pr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 rot="5400000" flipH="1" flipV="1">
            <a:off x="1371600" y="4124326"/>
            <a:ext cx="609600" cy="0"/>
          </a:xfrm>
          <a:prstGeom prst="line">
            <a:avLst/>
          </a:pr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Oval 81"/>
          <p:cNvSpPr/>
          <p:nvPr/>
        </p:nvSpPr>
        <p:spPr>
          <a:xfrm>
            <a:off x="1617342" y="4416920"/>
            <a:ext cx="116206" cy="1074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80" name="Straight Connector 79"/>
          <p:cNvCxnSpPr/>
          <p:nvPr/>
        </p:nvCxnSpPr>
        <p:spPr>
          <a:xfrm flipH="1">
            <a:off x="1678434" y="3781430"/>
            <a:ext cx="1083818" cy="678048"/>
          </a:xfrm>
          <a:prstGeom prst="line">
            <a:avLst/>
          </a:pr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Oval 86"/>
          <p:cNvSpPr/>
          <p:nvPr/>
        </p:nvSpPr>
        <p:spPr>
          <a:xfrm>
            <a:off x="7040880" y="4989576"/>
            <a:ext cx="493776" cy="9906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5" name="Straight Arrow Connector 94"/>
          <p:cNvCxnSpPr/>
          <p:nvPr/>
        </p:nvCxnSpPr>
        <p:spPr>
          <a:xfrm>
            <a:off x="7543800" y="5803392"/>
            <a:ext cx="304800" cy="292608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7351776" y="6129528"/>
            <a:ext cx="14724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 smtClean="0">
                <a:solidFill>
                  <a:srgbClr val="FF0000"/>
                </a:solidFill>
              </a:rPr>
              <a:t>Initial axial stresses</a:t>
            </a:r>
            <a:endParaRPr 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5551</TotalTime>
  <Words>1649</Words>
  <Application>Microsoft Office PowerPoint</Application>
  <PresentationFormat>On-screen Show (4:3)</PresentationFormat>
  <Paragraphs>444</Paragraphs>
  <Slides>17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Flow</vt:lpstr>
      <vt:lpstr>CorelDRAW</vt:lpstr>
      <vt:lpstr>NLS++</vt:lpstr>
      <vt:lpstr>Directory Structure</vt:lpstr>
      <vt:lpstr>Slide 3</vt:lpstr>
      <vt:lpstr>Generating a New Application</vt:lpstr>
      <vt:lpstr>General Comments</vt:lpstr>
      <vt:lpstr>Testing the NLS++ Lib</vt:lpstr>
      <vt:lpstr>Available Algorithms in the NLS++ Lib</vt:lpstr>
      <vt:lpstr>Available Models for Testing NLS++ Lib</vt:lpstr>
      <vt:lpstr>“Model” File (Example 1)</vt:lpstr>
      <vt:lpstr>“Model” File (Example 2)</vt:lpstr>
      <vt:lpstr>“Model” File (Example 3)</vt:lpstr>
      <vt:lpstr>“Algorithm” File</vt:lpstr>
      <vt:lpstr>CSR Storage Scheme</vt:lpstr>
      <vt:lpstr>Example  (Lee Frame)</vt:lpstr>
      <vt:lpstr>Example (Lee Frame)</vt:lpstr>
      <vt:lpstr>Example (Lee Frame)</vt:lpstr>
      <vt:lpstr>Ongoing Work</vt:lpstr>
    </vt:vector>
  </TitlesOfParts>
  <Company>Sony Electronics,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Tecgraf</dc:creator>
  <cp:lastModifiedBy>Tecgraf</cp:lastModifiedBy>
  <cp:revision>405</cp:revision>
  <dcterms:created xsi:type="dcterms:W3CDTF">2009-06-30T17:37:17Z</dcterms:created>
  <dcterms:modified xsi:type="dcterms:W3CDTF">2009-08-24T20:27:56Z</dcterms:modified>
</cp:coreProperties>
</file>